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6" r:id="rId1"/>
  </p:sldMasterIdLst>
  <p:notesMasterIdLst>
    <p:notesMasterId r:id="rId59"/>
  </p:notesMasterIdLst>
  <p:handoutMasterIdLst>
    <p:handoutMasterId r:id="rId60"/>
  </p:handoutMasterIdLst>
  <p:sldIdLst>
    <p:sldId id="30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3" r:id="rId48"/>
    <p:sldId id="352" r:id="rId49"/>
    <p:sldId id="354" r:id="rId50"/>
    <p:sldId id="355" r:id="rId51"/>
    <p:sldId id="356" r:id="rId52"/>
    <p:sldId id="357" r:id="rId53"/>
    <p:sldId id="360" r:id="rId54"/>
    <p:sldId id="358" r:id="rId55"/>
    <p:sldId id="359" r:id="rId56"/>
    <p:sldId id="361" r:id="rId57"/>
    <p:sldId id="362" r:id="rId5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F00"/>
    <a:srgbClr val="003CE8"/>
    <a:srgbClr val="00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1497"/>
  </p:normalViewPr>
  <p:slideViewPr>
    <p:cSldViewPr snapToGrid="0" snapToObjects="1">
      <p:cViewPr varScale="1">
        <p:scale>
          <a:sx n="88" d="100"/>
          <a:sy n="88" d="100"/>
        </p:scale>
        <p:origin x="14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0248D0-6668-C44D-8B07-B32A3A5AEC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0BD339-9A69-0F43-A2E9-E57A8EF58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5EFAB-D4C3-FE4B-92F4-7B07713DD196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D5F67-0549-5845-ABAA-B04EB6187F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3DD09-8562-8A45-BAB3-2FF0353707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D53DF-75F5-C54C-8C98-DE5506C8EB6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5123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E78ED-23C0-1E46-BB75-4307D373E2A9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094CD-A350-FC40-BA63-0CA1DDF333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4122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suvkwNYSQ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0709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6732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036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325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061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8367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9838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8256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>
                <a:hlinkClick r:id="rId3"/>
              </a:rPr>
              <a:t>https://www.youtube.com/watch?v=-suvkwNYSQo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4508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5787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799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09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8467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12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4209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0260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5055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Kaliningrad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4934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7828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8489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0249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666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86860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5145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5068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2042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47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6327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48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0566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49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3695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50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6000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51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6795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52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4557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53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7451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8784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54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6328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55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63185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56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726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57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006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265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043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775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8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094CD-A350-FC40-BA63-0CA1DDF3338D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914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60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611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356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406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92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0632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3365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191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928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1694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104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9CDE-3B28-3D4C-A249-BD9BA52F3572}" type="datetimeFigureOut">
              <a:rPr lang="da-DK" smtClean="0"/>
              <a:t>12/11/2019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B878B-2C4A-2249-A528-7EFC383D0F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082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suvkwNYSQ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CB6A-B4E1-7F43-BEB1-0368F8999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noProof="0" dirty="0"/>
              <a:t>The Philosophical</a:t>
            </a:r>
            <a:r>
              <a:rPr lang="en-US" dirty="0"/>
              <a:t> Mindscape of a </a:t>
            </a:r>
            <a:r>
              <a:rPr lang="en-US" dirty="0" err="1"/>
              <a:t>CogSci</a:t>
            </a:r>
            <a:r>
              <a:rPr lang="en-US" dirty="0"/>
              <a:t> Student: A Journey of Ideas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601AB-47EF-9B4C-8A0C-1F691D977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3296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By: Christoffer L. Olesen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6978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8691"/>
          </a:xfrm>
        </p:spPr>
        <p:txBody>
          <a:bodyPr/>
          <a:lstStyle/>
          <a:p>
            <a:r>
              <a:rPr lang="en-US" noProof="0" dirty="0"/>
              <a:t>Introduction		-	Past		-	Being</a:t>
            </a:r>
          </a:p>
          <a:p>
            <a:r>
              <a:rPr lang="en-US" noProof="0" dirty="0"/>
              <a:t>General overview		-	Present	-	Becoming</a:t>
            </a:r>
          </a:p>
          <a:p>
            <a:r>
              <a:rPr lang="en-US" noProof="0" dirty="0"/>
              <a:t>The Journey		-	Future	-	Nothing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05F8A-D143-014E-A862-73BCC00D5129}"/>
              </a:ext>
            </a:extLst>
          </p:cNvPr>
          <p:cNvSpPr txBox="1"/>
          <p:nvPr/>
        </p:nvSpPr>
        <p:spPr>
          <a:xfrm>
            <a:off x="3827721" y="3434315"/>
            <a:ext cx="4536558" cy="273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sz="3200" b="1" dirty="0"/>
              <a:t>THESIS</a:t>
            </a:r>
            <a:br>
              <a:rPr lang="da-DK" sz="3200" b="1" dirty="0"/>
            </a:br>
            <a:r>
              <a:rPr lang="da-DK" sz="4400" b="1" u="sng" dirty="0"/>
              <a:t>SYNTHESIS</a:t>
            </a:r>
          </a:p>
          <a:p>
            <a:pPr algn="ctr">
              <a:lnSpc>
                <a:spcPct val="150000"/>
              </a:lnSpc>
            </a:pPr>
            <a:r>
              <a:rPr lang="da-DK" sz="3200" b="1" dirty="0"/>
              <a:t>ANTITHESIS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65BC4-5F82-2940-BE47-2DE9C0F8EEC3}"/>
              </a:ext>
            </a:extLst>
          </p:cNvPr>
          <p:cNvSpPr txBox="1"/>
          <p:nvPr/>
        </p:nvSpPr>
        <p:spPr>
          <a:xfrm>
            <a:off x="3628571" y="2674349"/>
            <a:ext cx="513805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b="1" dirty="0"/>
              <a:t> </a:t>
            </a:r>
            <a:r>
              <a:rPr lang="da-DK" sz="2800" b="1" dirty="0"/>
              <a:t>Georg Wilhelm Friedrich Hegel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6CBF6-EEDF-5A49-9F56-90450F1A0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9" y="2108678"/>
            <a:ext cx="7348466" cy="440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91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8691"/>
          </a:xfrm>
        </p:spPr>
        <p:txBody>
          <a:bodyPr/>
          <a:lstStyle/>
          <a:p>
            <a:r>
              <a:rPr lang="en-US" noProof="0" dirty="0"/>
              <a:t>Introduction		-	Past		-	Being</a:t>
            </a:r>
          </a:p>
          <a:p>
            <a:r>
              <a:rPr lang="en-US" noProof="0" dirty="0"/>
              <a:t>General overview		-	Present	-	Becoming</a:t>
            </a:r>
          </a:p>
          <a:p>
            <a:r>
              <a:rPr lang="en-US" noProof="0" dirty="0"/>
              <a:t>The Journey		-	Future	-	Nothing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05F8A-D143-014E-A862-73BCC00D5129}"/>
              </a:ext>
            </a:extLst>
          </p:cNvPr>
          <p:cNvSpPr txBox="1"/>
          <p:nvPr/>
        </p:nvSpPr>
        <p:spPr>
          <a:xfrm>
            <a:off x="3827721" y="3434315"/>
            <a:ext cx="4536558" cy="273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sz="3200" b="1" dirty="0"/>
              <a:t>THESIS</a:t>
            </a:r>
            <a:br>
              <a:rPr lang="da-DK" sz="3200" b="1" dirty="0"/>
            </a:br>
            <a:r>
              <a:rPr lang="da-DK" sz="4400" b="1" u="sng" dirty="0"/>
              <a:t>SYNTHESIS</a:t>
            </a:r>
          </a:p>
          <a:p>
            <a:pPr algn="ctr">
              <a:lnSpc>
                <a:spcPct val="150000"/>
              </a:lnSpc>
            </a:pPr>
            <a:r>
              <a:rPr lang="da-DK" sz="3200" b="1" dirty="0"/>
              <a:t>ANTITHESIS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E6DF60-45F5-1546-87A1-37F8047586F4}"/>
              </a:ext>
            </a:extLst>
          </p:cNvPr>
          <p:cNvSpPr txBox="1"/>
          <p:nvPr/>
        </p:nvSpPr>
        <p:spPr>
          <a:xfrm>
            <a:off x="3628571" y="2674349"/>
            <a:ext cx="513805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b="1" dirty="0"/>
              <a:t> </a:t>
            </a:r>
            <a:r>
              <a:rPr lang="da-DK" sz="2800" b="1" dirty="0"/>
              <a:t>Georg Wilhelm Friedrich Hegel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6CBF6-EEDF-5A49-9F56-90450F1A0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9" y="2108678"/>
            <a:ext cx="7348466" cy="4409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2FC98-3460-DC4B-8D3E-9AEFCB3F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326" y="460818"/>
            <a:ext cx="4175455" cy="7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0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8691"/>
          </a:xfrm>
        </p:spPr>
        <p:txBody>
          <a:bodyPr/>
          <a:lstStyle/>
          <a:p>
            <a:r>
              <a:rPr lang="en-US" noProof="0" dirty="0"/>
              <a:t>Introduction		-	Past		-	Being</a:t>
            </a:r>
          </a:p>
          <a:p>
            <a:r>
              <a:rPr lang="en-US" noProof="0" dirty="0"/>
              <a:t>General overview		-	Present	-	Becoming</a:t>
            </a:r>
          </a:p>
          <a:p>
            <a:r>
              <a:rPr lang="en-US" noProof="0" dirty="0"/>
              <a:t>The Journey		-	Future	-	Nothing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05F8A-D143-014E-A862-73BCC00D5129}"/>
              </a:ext>
            </a:extLst>
          </p:cNvPr>
          <p:cNvSpPr txBox="1"/>
          <p:nvPr/>
        </p:nvSpPr>
        <p:spPr>
          <a:xfrm>
            <a:off x="3827721" y="3434315"/>
            <a:ext cx="4536558" cy="273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sz="3200" b="1" dirty="0"/>
              <a:t>THESIS</a:t>
            </a:r>
            <a:br>
              <a:rPr lang="da-DK" sz="3200" b="1" dirty="0"/>
            </a:br>
            <a:r>
              <a:rPr lang="da-DK" sz="4400" b="1" u="sng" dirty="0"/>
              <a:t>SYNTHESIS</a:t>
            </a:r>
          </a:p>
          <a:p>
            <a:pPr algn="ctr">
              <a:lnSpc>
                <a:spcPct val="150000"/>
              </a:lnSpc>
            </a:pPr>
            <a:r>
              <a:rPr lang="da-DK" sz="3200" b="1" dirty="0"/>
              <a:t>ANTITHESIS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6CBF6-EEDF-5A49-9F56-90450F1A0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9" y="2108678"/>
            <a:ext cx="7348466" cy="4409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2FC98-3460-DC4B-8D3E-9AEFCB3F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326" y="460818"/>
            <a:ext cx="4175455" cy="7080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B179F-CC68-3B4F-A72D-7DB915DCB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7" y="1340610"/>
            <a:ext cx="11827341" cy="193599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8691DE-1D64-C046-ACDA-29160EEDFAF9}"/>
              </a:ext>
            </a:extLst>
          </p:cNvPr>
          <p:cNvSpPr/>
          <p:nvPr/>
        </p:nvSpPr>
        <p:spPr>
          <a:xfrm>
            <a:off x="4953000" y="2797492"/>
            <a:ext cx="6960781" cy="479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DB2A2-12E2-B04F-BA1A-24E71FEECA21}"/>
              </a:ext>
            </a:extLst>
          </p:cNvPr>
          <p:cNvSpPr/>
          <p:nvPr/>
        </p:nvSpPr>
        <p:spPr>
          <a:xfrm>
            <a:off x="721043" y="1400174"/>
            <a:ext cx="774099" cy="52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9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7DDEAD-220F-CE4F-B603-497232AAD7AB}"/>
              </a:ext>
            </a:extLst>
          </p:cNvPr>
          <p:cNvSpPr txBox="1"/>
          <p:nvPr/>
        </p:nvSpPr>
        <p:spPr>
          <a:xfrm>
            <a:off x="850604" y="1935125"/>
            <a:ext cx="10664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LET THE JOURNEY BEGIN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4BDD1-EB1A-9B4A-BCB5-86DF24221D09}"/>
              </a:ext>
            </a:extLst>
          </p:cNvPr>
          <p:cNvSpPr txBox="1"/>
          <p:nvPr/>
        </p:nvSpPr>
        <p:spPr>
          <a:xfrm>
            <a:off x="3112682" y="3519710"/>
            <a:ext cx="5389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First stop: Lisbon, 1755</a:t>
            </a:r>
          </a:p>
        </p:txBody>
      </p:sp>
    </p:spTree>
    <p:extLst>
      <p:ext uri="{BB962C8B-B14F-4D97-AF65-F5344CB8AC3E}">
        <p14:creationId xmlns:p14="http://schemas.microsoft.com/office/powerpoint/2010/main" val="57859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249544-023B-4448-B1BC-3D6A8011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743" y="1486806"/>
            <a:ext cx="7747000" cy="4260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6E87F-DB88-8F4C-A765-0137F37ED931}"/>
              </a:ext>
            </a:extLst>
          </p:cNvPr>
          <p:cNvSpPr txBox="1"/>
          <p:nvPr/>
        </p:nvSpPr>
        <p:spPr>
          <a:xfrm>
            <a:off x="3296643" y="609600"/>
            <a:ext cx="5457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Lisbon Earthquake Of 1755</a:t>
            </a:r>
          </a:p>
        </p:txBody>
      </p:sp>
    </p:spTree>
    <p:extLst>
      <p:ext uri="{BB962C8B-B14F-4D97-AF65-F5344CB8AC3E}">
        <p14:creationId xmlns:p14="http://schemas.microsoft.com/office/powerpoint/2010/main" val="98407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BE6E87F-DB88-8F4C-A765-0137F37ED931}"/>
              </a:ext>
            </a:extLst>
          </p:cNvPr>
          <p:cNvSpPr txBox="1"/>
          <p:nvPr/>
        </p:nvSpPr>
        <p:spPr>
          <a:xfrm>
            <a:off x="3296643" y="609600"/>
            <a:ext cx="5457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Lisbon Earthquake Of 1755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1AF87-A715-C541-9A31-7A464579A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79" b="-353"/>
          <a:stretch/>
        </p:blipFill>
        <p:spPr>
          <a:xfrm>
            <a:off x="382006" y="1194375"/>
            <a:ext cx="11286473" cy="51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5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E8A52-64AF-874A-8865-63C20710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8" y="0"/>
            <a:ext cx="53492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6FEEE-AC77-644D-8161-B2FBB1FFD32A}"/>
              </a:ext>
            </a:extLst>
          </p:cNvPr>
          <p:cNvSpPr txBox="1"/>
          <p:nvPr/>
        </p:nvSpPr>
        <p:spPr>
          <a:xfrm>
            <a:off x="1259479" y="5138058"/>
            <a:ext cx="36140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b="1" dirty="0"/>
              <a:t>Gottfried Wilhelm Leibniz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98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E8A52-64AF-874A-8865-63C20710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8" y="0"/>
            <a:ext cx="53492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6FEEE-AC77-644D-8161-B2FBB1FFD32A}"/>
              </a:ext>
            </a:extLst>
          </p:cNvPr>
          <p:cNvSpPr txBox="1"/>
          <p:nvPr/>
        </p:nvSpPr>
        <p:spPr>
          <a:xfrm>
            <a:off x="1259479" y="5138058"/>
            <a:ext cx="36140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Gottfried Wilhelm Leibniz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85ECBF9-5FFD-5440-847D-0D94DFBFEE11}"/>
              </a:ext>
            </a:extLst>
          </p:cNvPr>
          <p:cNvSpPr/>
          <p:nvPr/>
        </p:nvSpPr>
        <p:spPr>
          <a:xfrm>
            <a:off x="4557484" y="-1"/>
            <a:ext cx="6380145" cy="5138059"/>
          </a:xfrm>
          <a:prstGeom prst="wedgeRoundRectCallout">
            <a:avLst>
              <a:gd name="adj1" fmla="val -69365"/>
              <a:gd name="adj2" fmla="val 918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3A8AD0-0055-1646-AF67-4FE3071B47A0}"/>
              </a:ext>
            </a:extLst>
          </p:cNvPr>
          <p:cNvSpPr/>
          <p:nvPr/>
        </p:nvSpPr>
        <p:spPr>
          <a:xfrm>
            <a:off x="4747845" y="268238"/>
            <a:ext cx="618978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1. God has the idea of infinitely many universes.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2. Only one of these universes can actually exist.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3. God's choices are subject to the principle of sufficient reason, that is, God has reason to choose one thing or another.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4. God is good.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5. Therefore, the universe that God chose to exist is the best of all possible worlds</a:t>
            </a:r>
          </a:p>
          <a:p>
            <a:pPr>
              <a:buFont typeface="+mj-lt"/>
              <a:buAutoNum type="arabicPeriod"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09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CDD7-80D7-7042-B00D-D6760DF1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Lets have a Stephen Fry moment</a:t>
            </a:r>
          </a:p>
          <a:p>
            <a:pPr marL="0" indent="0">
              <a:buNone/>
            </a:pPr>
            <a:r>
              <a:rPr lang="da-DK" dirty="0">
                <a:hlinkClick r:id="rId3"/>
              </a:rPr>
              <a:t>https://www.youtube.com/watch?v=-suvkwNYSQo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6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E8A52-64AF-874A-8865-63C20710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8" y="0"/>
            <a:ext cx="53492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6FEEE-AC77-644D-8161-B2FBB1FFD32A}"/>
              </a:ext>
            </a:extLst>
          </p:cNvPr>
          <p:cNvSpPr txBox="1"/>
          <p:nvPr/>
        </p:nvSpPr>
        <p:spPr>
          <a:xfrm>
            <a:off x="1259479" y="5138058"/>
            <a:ext cx="36140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Gottfried Wilhelm Leibniz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85ECBF9-5FFD-5440-847D-0D94DFBFEE11}"/>
              </a:ext>
            </a:extLst>
          </p:cNvPr>
          <p:cNvSpPr/>
          <p:nvPr/>
        </p:nvSpPr>
        <p:spPr>
          <a:xfrm>
            <a:off x="4557484" y="-1"/>
            <a:ext cx="6380145" cy="5138059"/>
          </a:xfrm>
          <a:prstGeom prst="wedgeRoundRectCallout">
            <a:avLst>
              <a:gd name="adj1" fmla="val -69365"/>
              <a:gd name="adj2" fmla="val 918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Well Stephen, I guess that all other possible worlds would be even more miserable. Bone cancer in children is maybe just  a necessary evil and God is actually a good guy for choosing the least evil world possible. </a:t>
            </a:r>
          </a:p>
        </p:txBody>
      </p:sp>
    </p:spTree>
    <p:extLst>
      <p:ext uri="{BB962C8B-B14F-4D97-AF65-F5344CB8AC3E}">
        <p14:creationId xmlns:p14="http://schemas.microsoft.com/office/powerpoint/2010/main" val="407241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</p:spTree>
    <p:extLst>
      <p:ext uri="{BB962C8B-B14F-4D97-AF65-F5344CB8AC3E}">
        <p14:creationId xmlns:p14="http://schemas.microsoft.com/office/powerpoint/2010/main" val="206067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E8A52-64AF-874A-8865-63C20710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8" y="0"/>
            <a:ext cx="5349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14B96-9089-554A-B356-E65207780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77" y="0"/>
            <a:ext cx="566236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6FEEE-AC77-644D-8161-B2FBB1FFD32A}"/>
              </a:ext>
            </a:extLst>
          </p:cNvPr>
          <p:cNvSpPr txBox="1"/>
          <p:nvPr/>
        </p:nvSpPr>
        <p:spPr>
          <a:xfrm>
            <a:off x="1259479" y="5138058"/>
            <a:ext cx="36140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b="1" dirty="0"/>
              <a:t>Gottfried Wilhelm Leibniz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D0D9E-A4A0-F44A-B8B5-9C73C7755338}"/>
              </a:ext>
            </a:extLst>
          </p:cNvPr>
          <p:cNvSpPr txBox="1"/>
          <p:nvPr/>
        </p:nvSpPr>
        <p:spPr>
          <a:xfrm>
            <a:off x="8403773" y="5138058"/>
            <a:ext cx="11901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b="1" dirty="0"/>
              <a:t>Voltaire</a:t>
            </a:r>
          </a:p>
        </p:txBody>
      </p:sp>
    </p:spTree>
    <p:extLst>
      <p:ext uri="{BB962C8B-B14F-4D97-AF65-F5344CB8AC3E}">
        <p14:creationId xmlns:p14="http://schemas.microsoft.com/office/powerpoint/2010/main" val="21008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E8A52-64AF-874A-8865-63C20710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8" y="0"/>
            <a:ext cx="5349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14B96-9089-554A-B356-E65207780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77" y="0"/>
            <a:ext cx="566236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6FEEE-AC77-644D-8161-B2FBB1FFD32A}"/>
              </a:ext>
            </a:extLst>
          </p:cNvPr>
          <p:cNvSpPr txBox="1"/>
          <p:nvPr/>
        </p:nvSpPr>
        <p:spPr>
          <a:xfrm>
            <a:off x="1259479" y="5138058"/>
            <a:ext cx="36140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b="1" dirty="0"/>
              <a:t>Gottfried Wilhelm Leibniz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D0D9E-A4A0-F44A-B8B5-9C73C7755338}"/>
              </a:ext>
            </a:extLst>
          </p:cNvPr>
          <p:cNvSpPr txBox="1"/>
          <p:nvPr/>
        </p:nvSpPr>
        <p:spPr>
          <a:xfrm>
            <a:off x="8403773" y="5138058"/>
            <a:ext cx="11901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b="1" dirty="0"/>
              <a:t>Voltaire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9A20714-DE12-1948-A188-8B5A4E2D4CE7}"/>
              </a:ext>
            </a:extLst>
          </p:cNvPr>
          <p:cNvSpPr/>
          <p:nvPr/>
        </p:nvSpPr>
        <p:spPr>
          <a:xfrm>
            <a:off x="1617785" y="580291"/>
            <a:ext cx="5169877" cy="4888523"/>
          </a:xfrm>
          <a:prstGeom prst="wedgeRoundRectCallout">
            <a:avLst>
              <a:gd name="adj1" fmla="val 87330"/>
              <a:gd name="adj2" fmla="val -8359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Dude, I know you have been dead for 39 years, but did you hear what happened in Lisbon? This cannot be the best of all possible worlds!</a:t>
            </a:r>
          </a:p>
          <a:p>
            <a:pPr algn="ctr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gonna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make so much fun of you now! </a:t>
            </a:r>
          </a:p>
        </p:txBody>
      </p:sp>
    </p:spTree>
    <p:extLst>
      <p:ext uri="{BB962C8B-B14F-4D97-AF65-F5344CB8AC3E}">
        <p14:creationId xmlns:p14="http://schemas.microsoft.com/office/powerpoint/2010/main" val="3504573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2496-D352-B24A-8DA3-91191AF7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God vs.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1578-0A6E-2843-BB13-BD074F24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notion of nature as something apart from God</a:t>
            </a:r>
          </a:p>
          <a:p>
            <a:r>
              <a:rPr lang="en-US" sz="3600" dirty="0"/>
              <a:t>Some things are not the product of a will</a:t>
            </a:r>
          </a:p>
          <a:p>
            <a:r>
              <a:rPr lang="en-US" sz="3600" dirty="0"/>
              <a:t>Nature is neither good or evil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9304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2496-D352-B24A-8DA3-91191AF7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God vs.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1578-0A6E-2843-BB13-BD074F24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notion of nature as something apart from God</a:t>
            </a:r>
          </a:p>
          <a:p>
            <a:r>
              <a:rPr lang="en-US" sz="3600" dirty="0"/>
              <a:t>Some things are not the product of a will</a:t>
            </a:r>
          </a:p>
          <a:p>
            <a:r>
              <a:rPr lang="en-US" sz="3600" dirty="0"/>
              <a:t>Nature is neither good or evil</a:t>
            </a:r>
          </a:p>
          <a:p>
            <a:endParaRPr lang="en-US" sz="3600" dirty="0"/>
          </a:p>
          <a:p>
            <a:r>
              <a:rPr lang="en-US" sz="4800" dirty="0"/>
              <a:t>It changes the way we see ourselves in relation to our environment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5631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6B42-6AA4-9E46-97B4-C3097B28B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STOP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D6617-0294-E842-B135-FBD41522C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Århus</a:t>
            </a:r>
            <a:r>
              <a:rPr lang="en-US" sz="4000" b="1" dirty="0"/>
              <a:t>, December 2017</a:t>
            </a:r>
          </a:p>
        </p:txBody>
      </p:sp>
    </p:spTree>
    <p:extLst>
      <p:ext uri="{BB962C8B-B14F-4D97-AF65-F5344CB8AC3E}">
        <p14:creationId xmlns:p14="http://schemas.microsoft.com/office/powerpoint/2010/main" val="3245972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7DB7-AC8B-D642-B1DA-F4A96C06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Realism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15F88-AADA-0748-92FA-3EAC0904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An umbrella term for some contemporary philosophical movements</a:t>
            </a:r>
          </a:p>
          <a:p>
            <a:r>
              <a:rPr lang="en-US" sz="3200" dirty="0"/>
              <a:t>The notion that that nature doesn’t care about us</a:t>
            </a:r>
          </a:p>
          <a:p>
            <a:r>
              <a:rPr lang="en-US" sz="3200" dirty="0"/>
              <a:t>Trying to brake down the barrier between subject and object</a:t>
            </a:r>
          </a:p>
          <a:p>
            <a:r>
              <a:rPr lang="en-US" sz="3200" dirty="0"/>
              <a:t>Thinking about the world as it is in it 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72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D2E025-E4D2-3940-899B-553B6647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45831" y="0"/>
            <a:ext cx="59461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7DB7-AC8B-D642-B1DA-F4A96C06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Realism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1B0CA-61BE-2743-91E2-A5F72E1BB920}"/>
              </a:ext>
            </a:extLst>
          </p:cNvPr>
          <p:cNvSpPr txBox="1"/>
          <p:nvPr/>
        </p:nvSpPr>
        <p:spPr>
          <a:xfrm>
            <a:off x="8092662" y="5346329"/>
            <a:ext cx="164489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Ian Bogost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0CBE23-C0B7-8342-8518-617D0DD11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 like to be a thing?</a:t>
            </a:r>
          </a:p>
          <a:p>
            <a:r>
              <a:rPr lang="en-US" dirty="0"/>
              <a:t>Can you know anything about </a:t>
            </a:r>
            <a:br>
              <a:rPr lang="en-US" dirty="0"/>
            </a:br>
            <a:r>
              <a:rPr lang="en-US" dirty="0"/>
              <a:t>a thing as it is in it self?</a:t>
            </a:r>
          </a:p>
        </p:txBody>
      </p:sp>
    </p:spTree>
    <p:extLst>
      <p:ext uri="{BB962C8B-B14F-4D97-AF65-F5344CB8AC3E}">
        <p14:creationId xmlns:p14="http://schemas.microsoft.com/office/powerpoint/2010/main" val="3084443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99B2-855A-5F4A-96F8-634FF76B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5" y="365125"/>
            <a:ext cx="10515600" cy="6176352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YOU KANT</a:t>
            </a:r>
          </a:p>
        </p:txBody>
      </p:sp>
    </p:spTree>
    <p:extLst>
      <p:ext uri="{BB962C8B-B14F-4D97-AF65-F5344CB8AC3E}">
        <p14:creationId xmlns:p14="http://schemas.microsoft.com/office/powerpoint/2010/main" val="87959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6B42-6AA4-9E46-97B4-C3097B28B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9760" y="1122363"/>
            <a:ext cx="9144000" cy="2387600"/>
          </a:xfrm>
        </p:spPr>
        <p:txBody>
          <a:bodyPr/>
          <a:lstStyle/>
          <a:p>
            <a:r>
              <a:rPr lang="en-US" dirty="0"/>
              <a:t>NEXT STOP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D6617-0294-E842-B135-FBD41522C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76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Königsberg</a:t>
            </a:r>
            <a:r>
              <a:rPr lang="en-US" sz="4000" b="1" dirty="0"/>
              <a:t>, 1781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68011-8B72-174F-98B3-495D3B5A1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9" y="1230928"/>
            <a:ext cx="3940269" cy="42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23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</p:spTree>
    <p:extLst>
      <p:ext uri="{BB962C8B-B14F-4D97-AF65-F5344CB8AC3E}">
        <p14:creationId xmlns:p14="http://schemas.microsoft.com/office/powerpoint/2010/main" val="63608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57595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FBF1-EE14-2645-8022-E9AB1A93E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" y="2044069"/>
            <a:ext cx="9555480" cy="301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857947-92CA-5F47-9B97-08595470B6B4}"/>
              </a:ext>
            </a:extLst>
          </p:cNvPr>
          <p:cNvSpPr/>
          <p:nvPr/>
        </p:nvSpPr>
        <p:spPr>
          <a:xfrm>
            <a:off x="9220200" y="4617720"/>
            <a:ext cx="1653540" cy="44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27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4FBB21-8AEA-CC49-9687-26B4E5E3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6" y="2018918"/>
            <a:ext cx="4011903" cy="499148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32A397-EF70-204D-933A-FCF9409696E1}"/>
              </a:ext>
            </a:extLst>
          </p:cNvPr>
          <p:cNvCxnSpPr/>
          <p:nvPr/>
        </p:nvCxnSpPr>
        <p:spPr>
          <a:xfrm flipH="1">
            <a:off x="3200400" y="1905000"/>
            <a:ext cx="2484120" cy="1219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F6AA79-7D2A-5742-9692-13E76F1F0FE1}"/>
              </a:ext>
            </a:extLst>
          </p:cNvPr>
          <p:cNvCxnSpPr>
            <a:cxnSpLocks/>
          </p:cNvCxnSpPr>
          <p:nvPr/>
        </p:nvCxnSpPr>
        <p:spPr>
          <a:xfrm flipH="1">
            <a:off x="3352634" y="1905000"/>
            <a:ext cx="2926246" cy="23469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12177-C9A1-814D-ABD3-CDD9C3296E52}"/>
              </a:ext>
            </a:extLst>
          </p:cNvPr>
          <p:cNvSpPr txBox="1"/>
          <p:nvPr/>
        </p:nvSpPr>
        <p:spPr>
          <a:xfrm>
            <a:off x="3200400" y="4444425"/>
            <a:ext cx="603966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Cognition conforming to the objects</a:t>
            </a:r>
          </a:p>
        </p:txBody>
      </p:sp>
    </p:spTree>
    <p:extLst>
      <p:ext uri="{BB962C8B-B14F-4D97-AF65-F5344CB8AC3E}">
        <p14:creationId xmlns:p14="http://schemas.microsoft.com/office/powerpoint/2010/main" val="1899945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4FBB21-8AEA-CC49-9687-26B4E5E3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339">
            <a:off x="5474368" y="1007723"/>
            <a:ext cx="958568" cy="11926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32A397-EF70-204D-933A-FCF9409696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102154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F6AA79-7D2A-5742-9692-13E76F1F0F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714067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12177-C9A1-814D-ABD3-CDD9C3296E52}"/>
              </a:ext>
            </a:extLst>
          </p:cNvPr>
          <p:cNvSpPr txBox="1"/>
          <p:nvPr/>
        </p:nvSpPr>
        <p:spPr>
          <a:xfrm>
            <a:off x="3352800" y="4444425"/>
            <a:ext cx="5558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Objects conforming to 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F8D27-BB28-C64E-AD07-68813297264C}"/>
              </a:ext>
            </a:extLst>
          </p:cNvPr>
          <p:cNvSpPr txBox="1"/>
          <p:nvPr/>
        </p:nvSpPr>
        <p:spPr>
          <a:xfrm rot="1071502">
            <a:off x="206917" y="4788508"/>
            <a:ext cx="2453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4158937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4FBB21-8AEA-CC49-9687-26B4E5E3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339">
            <a:off x="5474368" y="1007723"/>
            <a:ext cx="958568" cy="11926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32A397-EF70-204D-933A-FCF9409696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102154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F6AA79-7D2A-5742-9692-13E76F1F0F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714067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12177-C9A1-814D-ABD3-CDD9C3296E52}"/>
              </a:ext>
            </a:extLst>
          </p:cNvPr>
          <p:cNvSpPr txBox="1"/>
          <p:nvPr/>
        </p:nvSpPr>
        <p:spPr>
          <a:xfrm>
            <a:off x="3352800" y="4444425"/>
            <a:ext cx="5558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Objects conforming to 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F8D27-BB28-C64E-AD07-68813297264C}"/>
              </a:ext>
            </a:extLst>
          </p:cNvPr>
          <p:cNvSpPr txBox="1"/>
          <p:nvPr/>
        </p:nvSpPr>
        <p:spPr>
          <a:xfrm rot="1071502">
            <a:off x="206917" y="4788508"/>
            <a:ext cx="2453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WORLD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59D5F-C186-B847-AE1D-79675743CDB8}"/>
              </a:ext>
            </a:extLst>
          </p:cNvPr>
          <p:cNvSpPr txBox="1"/>
          <p:nvPr/>
        </p:nvSpPr>
        <p:spPr>
          <a:xfrm>
            <a:off x="8775032" y="305477"/>
            <a:ext cx="3469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Judgements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3CEDE2C-1C88-1842-A91D-C4B8B99372D4}"/>
              </a:ext>
            </a:extLst>
          </p:cNvPr>
          <p:cNvGraphicFramePr>
            <a:graphicFrameLocks noGrp="1"/>
          </p:cNvGraphicFramePr>
          <p:nvPr/>
        </p:nvGraphicFramePr>
        <p:xfrm>
          <a:off x="8791074" y="726869"/>
          <a:ext cx="3352800" cy="925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8491454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990069020"/>
                    </a:ext>
                  </a:extLst>
                </a:gridCol>
              </a:tblGrid>
              <a:tr h="461339">
                <a:tc>
                  <a:txBody>
                    <a:bodyPr/>
                    <a:lstStyle/>
                    <a:p>
                      <a:r>
                        <a:rPr lang="en-US" sz="2400" dirty="0"/>
                        <a:t>a priori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posteriori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1416"/>
                  </a:ext>
                </a:extLst>
              </a:tr>
              <a:tr h="464129">
                <a:tc>
                  <a:txBody>
                    <a:bodyPr/>
                    <a:lstStyle/>
                    <a:p>
                      <a:r>
                        <a:rPr lang="en-US" sz="2400" dirty="0"/>
                        <a:t>Analytic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Synthetic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462874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1896AAC-E190-D14A-A950-04EF18A10E0A}"/>
              </a:ext>
            </a:extLst>
          </p:cNvPr>
          <p:cNvSpPr txBox="1"/>
          <p:nvPr/>
        </p:nvSpPr>
        <p:spPr>
          <a:xfrm>
            <a:off x="4760921" y="1246207"/>
            <a:ext cx="238546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Logical judgement</a:t>
            </a:r>
          </a:p>
        </p:txBody>
      </p:sp>
    </p:spTree>
    <p:extLst>
      <p:ext uri="{BB962C8B-B14F-4D97-AF65-F5344CB8AC3E}">
        <p14:creationId xmlns:p14="http://schemas.microsoft.com/office/powerpoint/2010/main" val="7655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8207078-5F2C-2445-B247-D2E9FBC28659}"/>
              </a:ext>
            </a:extLst>
          </p:cNvPr>
          <p:cNvGraphicFramePr>
            <a:graphicFrameLocks noGrp="1"/>
          </p:cNvGraphicFramePr>
          <p:nvPr/>
        </p:nvGraphicFramePr>
        <p:xfrm>
          <a:off x="8791074" y="726869"/>
          <a:ext cx="3352800" cy="925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8491454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990069020"/>
                    </a:ext>
                  </a:extLst>
                </a:gridCol>
              </a:tblGrid>
              <a:tr h="461339">
                <a:tc>
                  <a:txBody>
                    <a:bodyPr/>
                    <a:lstStyle/>
                    <a:p>
                      <a:r>
                        <a:rPr lang="en-US" sz="2400" dirty="0"/>
                        <a:t>a priori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posteriori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1416"/>
                  </a:ext>
                </a:extLst>
              </a:tr>
              <a:tr h="464129">
                <a:tc>
                  <a:txBody>
                    <a:bodyPr/>
                    <a:lstStyle/>
                    <a:p>
                      <a:r>
                        <a:rPr lang="en-US" sz="2400" dirty="0"/>
                        <a:t>Analytic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Synthetic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46287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32A397-EF70-204D-933A-FCF9409696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102154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F6AA79-7D2A-5742-9692-13E76F1F0F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714067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12177-C9A1-814D-ABD3-CDD9C3296E52}"/>
              </a:ext>
            </a:extLst>
          </p:cNvPr>
          <p:cNvSpPr txBox="1"/>
          <p:nvPr/>
        </p:nvSpPr>
        <p:spPr>
          <a:xfrm>
            <a:off x="3352800" y="4444425"/>
            <a:ext cx="5558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Objects conforming to 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61029-8FA8-D54B-BBA6-0F502B12A896}"/>
              </a:ext>
            </a:extLst>
          </p:cNvPr>
          <p:cNvSpPr txBox="1"/>
          <p:nvPr/>
        </p:nvSpPr>
        <p:spPr>
          <a:xfrm>
            <a:off x="95063" y="4736812"/>
            <a:ext cx="33161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are in themselves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447A2-EFA4-3346-8533-493871E248E9}"/>
              </a:ext>
            </a:extLst>
          </p:cNvPr>
          <p:cNvSpPr txBox="1"/>
          <p:nvPr/>
        </p:nvSpPr>
        <p:spPr>
          <a:xfrm>
            <a:off x="2916244" y="997059"/>
            <a:ext cx="59953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appear for 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E2C08-C75A-5A48-92E8-A45903E7EC40}"/>
              </a:ext>
            </a:extLst>
          </p:cNvPr>
          <p:cNvSpPr txBox="1"/>
          <p:nvPr/>
        </p:nvSpPr>
        <p:spPr>
          <a:xfrm>
            <a:off x="8775032" y="305477"/>
            <a:ext cx="3469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Judgements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302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460C756-56AE-6741-B081-B0AC089A81B3}"/>
              </a:ext>
            </a:extLst>
          </p:cNvPr>
          <p:cNvGraphicFramePr>
            <a:graphicFrameLocks noGrp="1"/>
          </p:cNvGraphicFramePr>
          <p:nvPr/>
        </p:nvGraphicFramePr>
        <p:xfrm>
          <a:off x="8791074" y="726869"/>
          <a:ext cx="3352800" cy="925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8491454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990069020"/>
                    </a:ext>
                  </a:extLst>
                </a:gridCol>
              </a:tblGrid>
              <a:tr h="461339">
                <a:tc>
                  <a:txBody>
                    <a:bodyPr/>
                    <a:lstStyle/>
                    <a:p>
                      <a:r>
                        <a:rPr lang="en-US" sz="2400" dirty="0"/>
                        <a:t>a priori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posteriori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1416"/>
                  </a:ext>
                </a:extLst>
              </a:tr>
              <a:tr h="464129">
                <a:tc>
                  <a:txBody>
                    <a:bodyPr/>
                    <a:lstStyle/>
                    <a:p>
                      <a:r>
                        <a:rPr lang="en-US" sz="2400" dirty="0"/>
                        <a:t>Analytic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Synthetic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46287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1D1DF1E-FFB4-DE49-A39E-22FAC9EEF174}"/>
              </a:ext>
            </a:extLst>
          </p:cNvPr>
          <p:cNvSpPr txBox="1"/>
          <p:nvPr/>
        </p:nvSpPr>
        <p:spPr>
          <a:xfrm>
            <a:off x="8775032" y="305477"/>
            <a:ext cx="3469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Judgements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32A397-EF70-204D-933A-FCF9409696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102154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F6AA79-7D2A-5742-9692-13E76F1F0F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714067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12177-C9A1-814D-ABD3-CDD9C3296E52}"/>
              </a:ext>
            </a:extLst>
          </p:cNvPr>
          <p:cNvSpPr txBox="1"/>
          <p:nvPr/>
        </p:nvSpPr>
        <p:spPr>
          <a:xfrm>
            <a:off x="3352800" y="4444425"/>
            <a:ext cx="5558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Objects conforming to 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61029-8FA8-D54B-BBA6-0F502B12A896}"/>
              </a:ext>
            </a:extLst>
          </p:cNvPr>
          <p:cNvSpPr txBox="1"/>
          <p:nvPr/>
        </p:nvSpPr>
        <p:spPr>
          <a:xfrm>
            <a:off x="95063" y="4736812"/>
            <a:ext cx="33161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are in themselves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447A2-EFA4-3346-8533-493871E248E9}"/>
              </a:ext>
            </a:extLst>
          </p:cNvPr>
          <p:cNvSpPr txBox="1"/>
          <p:nvPr/>
        </p:nvSpPr>
        <p:spPr>
          <a:xfrm>
            <a:off x="2916244" y="997059"/>
            <a:ext cx="59953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appear for us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B3C11D2-3158-5644-A99E-BEEB31EACB40}"/>
              </a:ext>
            </a:extLst>
          </p:cNvPr>
          <p:cNvSpPr/>
          <p:nvPr/>
        </p:nvSpPr>
        <p:spPr>
          <a:xfrm rot="12352086">
            <a:off x="3253090" y="-2721001"/>
            <a:ext cx="8783525" cy="8627879"/>
          </a:xfrm>
          <a:prstGeom prst="arc">
            <a:avLst/>
          </a:prstGeom>
          <a:ln w="2063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58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5ED201-52FA-2F41-85BE-48844F9E1D8E}"/>
              </a:ext>
            </a:extLst>
          </p:cNvPr>
          <p:cNvGraphicFramePr>
            <a:graphicFrameLocks noGrp="1"/>
          </p:cNvGraphicFramePr>
          <p:nvPr/>
        </p:nvGraphicFramePr>
        <p:xfrm>
          <a:off x="8791074" y="726869"/>
          <a:ext cx="3352800" cy="925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8491454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990069020"/>
                    </a:ext>
                  </a:extLst>
                </a:gridCol>
              </a:tblGrid>
              <a:tr h="461339">
                <a:tc>
                  <a:txBody>
                    <a:bodyPr/>
                    <a:lstStyle/>
                    <a:p>
                      <a:r>
                        <a:rPr lang="en-US" sz="2400" dirty="0"/>
                        <a:t>a priori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posteriori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1416"/>
                  </a:ext>
                </a:extLst>
              </a:tr>
              <a:tr h="464129">
                <a:tc>
                  <a:txBody>
                    <a:bodyPr/>
                    <a:lstStyle/>
                    <a:p>
                      <a:r>
                        <a:rPr lang="en-US" sz="2400" dirty="0"/>
                        <a:t>Analytic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Synthetic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462874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E94BE5C-5D09-BE4F-AF44-EC39637BBA36}"/>
              </a:ext>
            </a:extLst>
          </p:cNvPr>
          <p:cNvSpPr txBox="1"/>
          <p:nvPr/>
        </p:nvSpPr>
        <p:spPr>
          <a:xfrm>
            <a:off x="8775032" y="305477"/>
            <a:ext cx="3469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Judgements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32A397-EF70-204D-933A-FCF9409696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102154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F6AA79-7D2A-5742-9692-13E76F1F0F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714067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12177-C9A1-814D-ABD3-CDD9C3296E52}"/>
              </a:ext>
            </a:extLst>
          </p:cNvPr>
          <p:cNvSpPr txBox="1"/>
          <p:nvPr/>
        </p:nvSpPr>
        <p:spPr>
          <a:xfrm>
            <a:off x="3352800" y="4444425"/>
            <a:ext cx="5558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Objects conforming to 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61029-8FA8-D54B-BBA6-0F502B12A896}"/>
              </a:ext>
            </a:extLst>
          </p:cNvPr>
          <p:cNvSpPr txBox="1"/>
          <p:nvPr/>
        </p:nvSpPr>
        <p:spPr>
          <a:xfrm>
            <a:off x="95063" y="4736812"/>
            <a:ext cx="33161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are in themselves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447A2-EFA4-3346-8533-493871E248E9}"/>
              </a:ext>
            </a:extLst>
          </p:cNvPr>
          <p:cNvSpPr txBox="1"/>
          <p:nvPr/>
        </p:nvSpPr>
        <p:spPr>
          <a:xfrm>
            <a:off x="2916244" y="997059"/>
            <a:ext cx="59953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appear for us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B3C11D2-3158-5644-A99E-BEEB31EACB40}"/>
              </a:ext>
            </a:extLst>
          </p:cNvPr>
          <p:cNvSpPr/>
          <p:nvPr/>
        </p:nvSpPr>
        <p:spPr>
          <a:xfrm rot="12352086">
            <a:off x="3253090" y="-2721001"/>
            <a:ext cx="8783525" cy="8627879"/>
          </a:xfrm>
          <a:prstGeom prst="arc">
            <a:avLst/>
          </a:prstGeom>
          <a:ln w="2063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3E73A0-399E-3B4F-86FD-554518A2C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74268" flipH="1">
            <a:off x="8377741" y="881453"/>
            <a:ext cx="3728623" cy="43003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4349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CA2864-5DDC-EC4D-9F1C-1FB302AFE8E5}"/>
              </a:ext>
            </a:extLst>
          </p:cNvPr>
          <p:cNvGraphicFramePr>
            <a:graphicFrameLocks noGrp="1"/>
          </p:cNvGraphicFramePr>
          <p:nvPr/>
        </p:nvGraphicFramePr>
        <p:xfrm>
          <a:off x="8791074" y="726869"/>
          <a:ext cx="3352800" cy="925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8491454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990069020"/>
                    </a:ext>
                  </a:extLst>
                </a:gridCol>
              </a:tblGrid>
              <a:tr h="461339">
                <a:tc>
                  <a:txBody>
                    <a:bodyPr/>
                    <a:lstStyle/>
                    <a:p>
                      <a:r>
                        <a:rPr lang="en-US" sz="2400" dirty="0"/>
                        <a:t>a priori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posteriori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1416"/>
                  </a:ext>
                </a:extLst>
              </a:tr>
              <a:tr h="464129">
                <a:tc>
                  <a:txBody>
                    <a:bodyPr/>
                    <a:lstStyle/>
                    <a:p>
                      <a:r>
                        <a:rPr lang="en-US" sz="2400" dirty="0"/>
                        <a:t>Analytic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Synthetic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46287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CE02C04-6DC9-314E-AE69-639F0B96E51B}"/>
              </a:ext>
            </a:extLst>
          </p:cNvPr>
          <p:cNvSpPr txBox="1"/>
          <p:nvPr/>
        </p:nvSpPr>
        <p:spPr>
          <a:xfrm>
            <a:off x="8775032" y="305477"/>
            <a:ext cx="3469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Judgements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32A397-EF70-204D-933A-FCF9409696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102154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F6AA79-7D2A-5742-9692-13E76F1F0F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714067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12177-C9A1-814D-ABD3-CDD9C3296E52}"/>
              </a:ext>
            </a:extLst>
          </p:cNvPr>
          <p:cNvSpPr txBox="1"/>
          <p:nvPr/>
        </p:nvSpPr>
        <p:spPr>
          <a:xfrm>
            <a:off x="3352800" y="4444425"/>
            <a:ext cx="5558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Objects conforming to 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61029-8FA8-D54B-BBA6-0F502B12A896}"/>
              </a:ext>
            </a:extLst>
          </p:cNvPr>
          <p:cNvSpPr txBox="1"/>
          <p:nvPr/>
        </p:nvSpPr>
        <p:spPr>
          <a:xfrm>
            <a:off x="95063" y="4736812"/>
            <a:ext cx="33161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are in themselves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447A2-EFA4-3346-8533-493871E248E9}"/>
              </a:ext>
            </a:extLst>
          </p:cNvPr>
          <p:cNvSpPr txBox="1"/>
          <p:nvPr/>
        </p:nvSpPr>
        <p:spPr>
          <a:xfrm>
            <a:off x="2916244" y="997059"/>
            <a:ext cx="59953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appear for us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B3C11D2-3158-5644-A99E-BEEB31EACB40}"/>
              </a:ext>
            </a:extLst>
          </p:cNvPr>
          <p:cNvSpPr/>
          <p:nvPr/>
        </p:nvSpPr>
        <p:spPr>
          <a:xfrm rot="12352086">
            <a:off x="3253090" y="-2721001"/>
            <a:ext cx="8783525" cy="8627879"/>
          </a:xfrm>
          <a:prstGeom prst="arc">
            <a:avLst/>
          </a:prstGeom>
          <a:ln w="2063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3E73A0-399E-3B4F-86FD-554518A2C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74268" flipH="1">
            <a:off x="8377741" y="881453"/>
            <a:ext cx="3728623" cy="43003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36E4A2E3-1847-0A48-B4BE-DAB3A3230B3A}"/>
              </a:ext>
            </a:extLst>
          </p:cNvPr>
          <p:cNvSpPr/>
          <p:nvPr/>
        </p:nvSpPr>
        <p:spPr>
          <a:xfrm>
            <a:off x="9817768" y="192505"/>
            <a:ext cx="1443790" cy="125128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AE0398-2A56-4648-91B0-0D17B1FDEF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02228" y="786063"/>
            <a:ext cx="8828038" cy="3218486"/>
          </a:xfrm>
          <a:prstGeom prst="curvedConnector3">
            <a:avLst>
              <a:gd name="adj1" fmla="val 50000"/>
            </a:avLst>
          </a:prstGeom>
          <a:ln w="95250">
            <a:solidFill>
              <a:srgbClr val="00A800"/>
            </a:solidFill>
            <a:prstDash val="sysDot"/>
            <a:tailEnd type="triangle"/>
          </a:ln>
          <a:effectLst>
            <a:outerShdw dist="38100" dir="336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79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E81C596-3704-2547-826D-D692E329DB66}"/>
              </a:ext>
            </a:extLst>
          </p:cNvPr>
          <p:cNvGraphicFramePr>
            <a:graphicFrameLocks noGrp="1"/>
          </p:cNvGraphicFramePr>
          <p:nvPr/>
        </p:nvGraphicFramePr>
        <p:xfrm>
          <a:off x="8791074" y="726869"/>
          <a:ext cx="3352800" cy="925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8491454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990069020"/>
                    </a:ext>
                  </a:extLst>
                </a:gridCol>
              </a:tblGrid>
              <a:tr h="461339">
                <a:tc>
                  <a:txBody>
                    <a:bodyPr/>
                    <a:lstStyle/>
                    <a:p>
                      <a:r>
                        <a:rPr lang="en-US" sz="2400" dirty="0"/>
                        <a:t>a priori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posteriori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1416"/>
                  </a:ext>
                </a:extLst>
              </a:tr>
              <a:tr h="464129">
                <a:tc>
                  <a:txBody>
                    <a:bodyPr/>
                    <a:lstStyle/>
                    <a:p>
                      <a:r>
                        <a:rPr lang="en-US" sz="2400" dirty="0"/>
                        <a:t>Analytic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Synthetic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462874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34B039F-94F5-E041-BB79-FC589F54D670}"/>
              </a:ext>
            </a:extLst>
          </p:cNvPr>
          <p:cNvSpPr txBox="1"/>
          <p:nvPr/>
        </p:nvSpPr>
        <p:spPr>
          <a:xfrm>
            <a:off x="8775032" y="305477"/>
            <a:ext cx="3469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Judgements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B8601-8D32-EA49-8A74-115126F9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2" y="0"/>
            <a:ext cx="5252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94AAE-26C8-7F44-BB86-8FD7DA6A190C}"/>
              </a:ext>
            </a:extLst>
          </p:cNvPr>
          <p:cNvSpPr txBox="1"/>
          <p:nvPr/>
        </p:nvSpPr>
        <p:spPr>
          <a:xfrm>
            <a:off x="4969747" y="5173227"/>
            <a:ext cx="22525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Immanuel Kant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32A397-EF70-204D-933A-FCF9409696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102154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F6AA79-7D2A-5742-9692-13E76F1F0FE1}"/>
              </a:ext>
            </a:extLst>
          </p:cNvPr>
          <p:cNvCxnSpPr>
            <a:cxnSpLocks/>
          </p:cNvCxnSpPr>
          <p:nvPr/>
        </p:nvCxnSpPr>
        <p:spPr>
          <a:xfrm flipV="1">
            <a:off x="1506166" y="1905000"/>
            <a:ext cx="4714067" cy="30160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12177-C9A1-814D-ABD3-CDD9C3296E52}"/>
              </a:ext>
            </a:extLst>
          </p:cNvPr>
          <p:cNvSpPr txBox="1"/>
          <p:nvPr/>
        </p:nvSpPr>
        <p:spPr>
          <a:xfrm>
            <a:off x="3352800" y="4444425"/>
            <a:ext cx="55587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Objects conforming to 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61029-8FA8-D54B-BBA6-0F502B12A896}"/>
              </a:ext>
            </a:extLst>
          </p:cNvPr>
          <p:cNvSpPr txBox="1"/>
          <p:nvPr/>
        </p:nvSpPr>
        <p:spPr>
          <a:xfrm>
            <a:off x="95063" y="4736812"/>
            <a:ext cx="33161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are in themselves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447A2-EFA4-3346-8533-493871E248E9}"/>
              </a:ext>
            </a:extLst>
          </p:cNvPr>
          <p:cNvSpPr txBox="1"/>
          <p:nvPr/>
        </p:nvSpPr>
        <p:spPr>
          <a:xfrm>
            <a:off x="2916244" y="997059"/>
            <a:ext cx="59953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appear for us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B3C11D2-3158-5644-A99E-BEEB31EACB40}"/>
              </a:ext>
            </a:extLst>
          </p:cNvPr>
          <p:cNvSpPr/>
          <p:nvPr/>
        </p:nvSpPr>
        <p:spPr>
          <a:xfrm rot="12352086">
            <a:off x="3253090" y="-2721001"/>
            <a:ext cx="8783525" cy="8627879"/>
          </a:xfrm>
          <a:prstGeom prst="arc">
            <a:avLst/>
          </a:prstGeom>
          <a:ln w="2063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3E73A0-399E-3B4F-86FD-554518A2C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74268" flipH="1">
            <a:off x="8377741" y="881453"/>
            <a:ext cx="3728623" cy="43003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36E4A2E3-1847-0A48-B4BE-DAB3A3230B3A}"/>
              </a:ext>
            </a:extLst>
          </p:cNvPr>
          <p:cNvSpPr/>
          <p:nvPr/>
        </p:nvSpPr>
        <p:spPr>
          <a:xfrm>
            <a:off x="9817768" y="192505"/>
            <a:ext cx="1443790" cy="125128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AE0398-2A56-4648-91B0-0D17B1FDEF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02228" y="786063"/>
            <a:ext cx="8828038" cy="3218486"/>
          </a:xfrm>
          <a:prstGeom prst="curvedConnector3">
            <a:avLst>
              <a:gd name="adj1" fmla="val 50000"/>
            </a:avLst>
          </a:prstGeom>
          <a:ln w="95250">
            <a:solidFill>
              <a:srgbClr val="00A800"/>
            </a:solidFill>
            <a:prstDash val="sysDot"/>
            <a:tailEnd type="triangle"/>
          </a:ln>
          <a:effectLst>
            <a:outerShdw dist="38100" dir="336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3970B7-B743-0B42-8A1E-A2588DA39455}"/>
              </a:ext>
            </a:extLst>
          </p:cNvPr>
          <p:cNvSpPr txBox="1"/>
          <p:nvPr/>
        </p:nvSpPr>
        <p:spPr>
          <a:xfrm>
            <a:off x="641684" y="1058779"/>
            <a:ext cx="166264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Kant as he is in himself</a:t>
            </a:r>
          </a:p>
        </p:txBody>
      </p:sp>
    </p:spTree>
    <p:extLst>
      <p:ext uri="{BB962C8B-B14F-4D97-AF65-F5344CB8AC3E}">
        <p14:creationId xmlns:p14="http://schemas.microsoft.com/office/powerpoint/2010/main" val="30351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6B42-6AA4-9E46-97B4-C3097B28B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STOP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D6617-0294-E842-B135-FBD41522C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Viby J, October 2019</a:t>
            </a:r>
          </a:p>
        </p:txBody>
      </p:sp>
    </p:spTree>
    <p:extLst>
      <p:ext uri="{BB962C8B-B14F-4D97-AF65-F5344CB8AC3E}">
        <p14:creationId xmlns:p14="http://schemas.microsoft.com/office/powerpoint/2010/main" val="289316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  <a:p>
            <a:r>
              <a:rPr lang="en-US" noProof="0" dirty="0"/>
              <a:t>General overview</a:t>
            </a:r>
          </a:p>
        </p:txBody>
      </p:sp>
    </p:spTree>
    <p:extLst>
      <p:ext uri="{BB962C8B-B14F-4D97-AF65-F5344CB8AC3E}">
        <p14:creationId xmlns:p14="http://schemas.microsoft.com/office/powerpoint/2010/main" val="434676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031A4-6963-1149-9E40-703B761C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6550" y="-53975"/>
            <a:ext cx="8541084" cy="640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E763B-C583-7A4D-8FEC-7270734D893D}"/>
              </a:ext>
            </a:extLst>
          </p:cNvPr>
          <p:cNvSpPr txBox="1"/>
          <p:nvPr/>
        </p:nvSpPr>
        <p:spPr>
          <a:xfrm>
            <a:off x="7732294" y="5245768"/>
            <a:ext cx="27833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Unknow rebel philosopher</a:t>
            </a:r>
          </a:p>
          <a:p>
            <a:r>
              <a:rPr lang="en-US" i="1" dirty="0"/>
              <a:t>The Self</a:t>
            </a:r>
          </a:p>
          <a:p>
            <a:r>
              <a:rPr lang="en-US" dirty="0"/>
              <a:t>2019</a:t>
            </a:r>
          </a:p>
          <a:p>
            <a:r>
              <a:rPr lang="en-US" dirty="0"/>
              <a:t>Spray paint on elevator shaft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92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6B42-6AA4-9E46-97B4-C3097B28B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STOP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D6617-0294-E842-B135-FBD41522C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Copenhagen, 1849</a:t>
            </a:r>
          </a:p>
        </p:txBody>
      </p:sp>
    </p:spTree>
    <p:extLst>
      <p:ext uri="{BB962C8B-B14F-4D97-AF65-F5344CB8AC3E}">
        <p14:creationId xmlns:p14="http://schemas.microsoft.com/office/powerpoint/2010/main" val="604724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</p:spTree>
    <p:extLst>
      <p:ext uri="{BB962C8B-B14F-4D97-AF65-F5344CB8AC3E}">
        <p14:creationId xmlns:p14="http://schemas.microsoft.com/office/powerpoint/2010/main" val="4256509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621D1-0BA5-A54C-9629-6CAB096A0E06}"/>
              </a:ext>
            </a:extLst>
          </p:cNvPr>
          <p:cNvSpPr txBox="1"/>
          <p:nvPr/>
        </p:nvSpPr>
        <p:spPr>
          <a:xfrm>
            <a:off x="5807243" y="1122946"/>
            <a:ext cx="60318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prodigious scaled thinker erects an immense building, a system, a system which embraces the whole of existence and world-history etc. — and if we contemplate his personal life, we discover to our astonishment this terrible and ludicrous fact, that he himself personally does not live in this immense high-vaulted palace, but in a barn alongside of it, or in a dog kennel, or at the most in the porter’s lodge. If one were to take the liberty of calling his attention to this by a single word, he would be offended. For he has no fear of being under a delusion, if only he can get the system completed... by means of the delusion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5828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621D1-0BA5-A54C-9629-6CAB096A0E06}"/>
              </a:ext>
            </a:extLst>
          </p:cNvPr>
          <p:cNvSpPr txBox="1"/>
          <p:nvPr/>
        </p:nvSpPr>
        <p:spPr>
          <a:xfrm>
            <a:off x="5807243" y="1122946"/>
            <a:ext cx="60318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prodigious scaled thinker erects an immense building, a system, a system which embraces the whole of existence and world-history etc. — and if we contemplate his personal life, we discover to our astonishment this terrible and ludicrous fact, that he himself personally does not live in this immense high-vaulted palace, but in a barn alongside of it, or in a dog kennel, or at the most in the porter’s lodge. If one were to take the liberty of calling his attention to this by a single word, he would be offended. For he has no fear of being under a delusion, if only he can get the system completed... by means of the delusion</a:t>
            </a:r>
          </a:p>
          <a:p>
            <a:endParaRPr lang="en-US" sz="2000" dirty="0"/>
          </a:p>
          <a:p>
            <a:r>
              <a:rPr lang="en-US" sz="2000" dirty="0"/>
              <a:t>So then, the fact that the man in despair is unaware that his condition is despair, has nothing to do with the case, he is in despair all the same.</a:t>
            </a:r>
          </a:p>
        </p:txBody>
      </p:sp>
    </p:spTree>
    <p:extLst>
      <p:ext uri="{BB962C8B-B14F-4D97-AF65-F5344CB8AC3E}">
        <p14:creationId xmlns:p14="http://schemas.microsoft.com/office/powerpoint/2010/main" val="4214382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5E44D7BE-0C3B-F647-AF96-16CDE791484F}"/>
              </a:ext>
            </a:extLst>
          </p:cNvPr>
          <p:cNvSpPr/>
          <p:nvPr/>
        </p:nvSpPr>
        <p:spPr>
          <a:xfrm>
            <a:off x="3449053" y="481263"/>
            <a:ext cx="2021305" cy="17325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in despair</a:t>
            </a:r>
          </a:p>
        </p:txBody>
      </p:sp>
    </p:spTree>
    <p:extLst>
      <p:ext uri="{BB962C8B-B14F-4D97-AF65-F5344CB8AC3E}">
        <p14:creationId xmlns:p14="http://schemas.microsoft.com/office/powerpoint/2010/main" val="2256026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5E44D7BE-0C3B-F647-AF96-16CDE791484F}"/>
              </a:ext>
            </a:extLst>
          </p:cNvPr>
          <p:cNvSpPr/>
          <p:nvPr/>
        </p:nvSpPr>
        <p:spPr>
          <a:xfrm>
            <a:off x="3449053" y="481263"/>
            <a:ext cx="2021305" cy="17325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in despair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04AD9-567E-AD40-9386-28C24D32FB12}"/>
              </a:ext>
            </a:extLst>
          </p:cNvPr>
          <p:cNvSpPr txBox="1"/>
          <p:nvPr/>
        </p:nvSpPr>
        <p:spPr>
          <a:xfrm>
            <a:off x="6006415" y="500498"/>
            <a:ext cx="2951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 human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A23F-6CFB-9841-9941-0BA153BF0BDA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- Infinite</a:t>
            </a:r>
          </a:p>
          <a:p>
            <a:r>
              <a:rPr lang="en-US" sz="2400" dirty="0"/>
              <a:t>- Eternal</a:t>
            </a:r>
          </a:p>
          <a:p>
            <a:r>
              <a:rPr lang="en-US" sz="2400" dirty="0"/>
              <a:t>- Freedom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BB85-EFFF-FF4D-897D-BCFE81C7CB97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- Finite</a:t>
            </a:r>
          </a:p>
          <a:p>
            <a:r>
              <a:rPr lang="en-US" sz="2400" dirty="0"/>
              <a:t>- Temporal</a:t>
            </a:r>
          </a:p>
          <a:p>
            <a:r>
              <a:rPr lang="en-US" sz="2400" dirty="0"/>
              <a:t>- Necessity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0B5A2-B4E1-6F4B-866A-CFDEE3C729DB}"/>
              </a:ext>
            </a:extLst>
          </p:cNvPr>
          <p:cNvCxnSpPr/>
          <p:nvPr/>
        </p:nvCxnSpPr>
        <p:spPr>
          <a:xfrm>
            <a:off x="6946232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80BAB7-DA12-9543-90C2-5DD83ECDC6BB}"/>
              </a:ext>
            </a:extLst>
          </p:cNvPr>
          <p:cNvSpPr txBox="1"/>
          <p:nvPr/>
        </p:nvSpPr>
        <p:spPr>
          <a:xfrm>
            <a:off x="7236141" y="3298962"/>
            <a:ext cx="139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4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5E44D7BE-0C3B-F647-AF96-16CDE791484F}"/>
              </a:ext>
            </a:extLst>
          </p:cNvPr>
          <p:cNvSpPr/>
          <p:nvPr/>
        </p:nvSpPr>
        <p:spPr>
          <a:xfrm>
            <a:off x="3449053" y="481263"/>
            <a:ext cx="2021305" cy="17325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in despair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04AD9-567E-AD40-9386-28C24D32FB12}"/>
              </a:ext>
            </a:extLst>
          </p:cNvPr>
          <p:cNvSpPr txBox="1"/>
          <p:nvPr/>
        </p:nvSpPr>
        <p:spPr>
          <a:xfrm>
            <a:off x="6006415" y="500498"/>
            <a:ext cx="2951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 human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A23F-6CFB-9841-9941-0BA153BF0BDA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BB85-EFFF-FF4D-897D-BCFE81C7CB97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0B5A2-B4E1-6F4B-866A-CFDEE3C729DB}"/>
              </a:ext>
            </a:extLst>
          </p:cNvPr>
          <p:cNvCxnSpPr/>
          <p:nvPr/>
        </p:nvCxnSpPr>
        <p:spPr>
          <a:xfrm>
            <a:off x="6946232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80BAB7-DA12-9543-90C2-5DD83ECDC6BB}"/>
              </a:ext>
            </a:extLst>
          </p:cNvPr>
          <p:cNvSpPr txBox="1"/>
          <p:nvPr/>
        </p:nvSpPr>
        <p:spPr>
          <a:xfrm>
            <a:off x="7236141" y="3298962"/>
            <a:ext cx="139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Synthesis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7CF32-B297-A34F-9BB2-821C259F29E4}"/>
              </a:ext>
            </a:extLst>
          </p:cNvPr>
          <p:cNvSpPr txBox="1"/>
          <p:nvPr/>
        </p:nvSpPr>
        <p:spPr>
          <a:xfrm>
            <a:off x="7855249" y="1613646"/>
            <a:ext cx="155080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- Infinite</a:t>
            </a:r>
          </a:p>
          <a:p>
            <a:r>
              <a:rPr lang="en-US" sz="2400" dirty="0"/>
              <a:t>- Eternal</a:t>
            </a:r>
          </a:p>
          <a:p>
            <a:r>
              <a:rPr lang="en-US" sz="2400" dirty="0"/>
              <a:t>- Freedom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01B39-7384-8240-B329-115A212E8298}"/>
              </a:ext>
            </a:extLst>
          </p:cNvPr>
          <p:cNvSpPr txBox="1"/>
          <p:nvPr/>
        </p:nvSpPr>
        <p:spPr>
          <a:xfrm>
            <a:off x="7855248" y="4245614"/>
            <a:ext cx="155080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- Finite</a:t>
            </a:r>
          </a:p>
          <a:p>
            <a:r>
              <a:rPr lang="en-US" sz="2400" dirty="0"/>
              <a:t>- Temporal</a:t>
            </a:r>
          </a:p>
          <a:p>
            <a:r>
              <a:rPr lang="en-US" sz="2400" dirty="0"/>
              <a:t>- Necessity</a:t>
            </a:r>
          </a:p>
        </p:txBody>
      </p:sp>
    </p:spTree>
    <p:extLst>
      <p:ext uri="{BB962C8B-B14F-4D97-AF65-F5344CB8AC3E}">
        <p14:creationId xmlns:p14="http://schemas.microsoft.com/office/powerpoint/2010/main" val="1136457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5E44D7BE-0C3B-F647-AF96-16CDE791484F}"/>
              </a:ext>
            </a:extLst>
          </p:cNvPr>
          <p:cNvSpPr/>
          <p:nvPr/>
        </p:nvSpPr>
        <p:spPr>
          <a:xfrm>
            <a:off x="3449053" y="481263"/>
            <a:ext cx="2021305" cy="17325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in despair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04AD9-567E-AD40-9386-28C24D32FB12}"/>
              </a:ext>
            </a:extLst>
          </p:cNvPr>
          <p:cNvSpPr txBox="1"/>
          <p:nvPr/>
        </p:nvSpPr>
        <p:spPr>
          <a:xfrm>
            <a:off x="6006415" y="500498"/>
            <a:ext cx="2188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 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A23F-6CFB-9841-9941-0BA153BF0BDA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BB85-EFFF-FF4D-897D-BCFE81C7CB97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0B5A2-B4E1-6F4B-866A-CFDEE3C729DB}"/>
              </a:ext>
            </a:extLst>
          </p:cNvPr>
          <p:cNvCxnSpPr/>
          <p:nvPr/>
        </p:nvCxnSpPr>
        <p:spPr>
          <a:xfrm>
            <a:off x="6946232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FD73D4-BCE8-F149-8F98-B9DDDCCF7FC3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FD222-F1F7-1A48-92FF-FC423B5CAADD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CBEA32-4B8E-7F43-909E-CA1B02DD4C26}"/>
              </a:ext>
            </a:extLst>
          </p:cNvPr>
          <p:cNvCxnSpPr/>
          <p:nvPr/>
        </p:nvCxnSpPr>
        <p:spPr>
          <a:xfrm>
            <a:off x="10720373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1BC62-2EB9-3645-B006-034EB85B0333}"/>
              </a:ext>
            </a:extLst>
          </p:cNvPr>
          <p:cNvCxnSpPr>
            <a:cxnSpLocks/>
          </p:cNvCxnSpPr>
          <p:nvPr/>
        </p:nvCxnSpPr>
        <p:spPr>
          <a:xfrm flipH="1">
            <a:off x="7207625" y="3567953"/>
            <a:ext cx="320936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F9B98-1EFE-2F42-BA80-DDA4568927B2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D53CA-7876-FA4D-8E14-5142C46D9024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92878-A899-9548-B73B-811479B9A488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DFD07-C44F-7847-A4B0-FD3D2799FC59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20948-33FD-364C-9EC1-02D819933026}"/>
              </a:ext>
            </a:extLst>
          </p:cNvPr>
          <p:cNvSpPr txBox="1"/>
          <p:nvPr/>
        </p:nvSpPr>
        <p:spPr>
          <a:xfrm>
            <a:off x="7855249" y="1613646"/>
            <a:ext cx="155080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- Infinite</a:t>
            </a:r>
          </a:p>
          <a:p>
            <a:r>
              <a:rPr lang="en-US" sz="2400" dirty="0"/>
              <a:t>- Eternal</a:t>
            </a:r>
          </a:p>
          <a:p>
            <a:r>
              <a:rPr lang="en-US" sz="2400" dirty="0"/>
              <a:t>- Freedom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4C58E-F997-884A-B12C-BD7DBB29A426}"/>
              </a:ext>
            </a:extLst>
          </p:cNvPr>
          <p:cNvSpPr txBox="1"/>
          <p:nvPr/>
        </p:nvSpPr>
        <p:spPr>
          <a:xfrm>
            <a:off x="7855248" y="4245614"/>
            <a:ext cx="155080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- Finite</a:t>
            </a:r>
          </a:p>
          <a:p>
            <a:r>
              <a:rPr lang="en-US" sz="2400" dirty="0"/>
              <a:t>- Temporal</a:t>
            </a:r>
          </a:p>
          <a:p>
            <a:r>
              <a:rPr lang="en-US" sz="2400" dirty="0"/>
              <a:t>- Necessity</a:t>
            </a:r>
          </a:p>
        </p:txBody>
      </p:sp>
    </p:spTree>
    <p:extLst>
      <p:ext uri="{BB962C8B-B14F-4D97-AF65-F5344CB8AC3E}">
        <p14:creationId xmlns:p14="http://schemas.microsoft.com/office/powerpoint/2010/main" val="1154686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5E44D7BE-0C3B-F647-AF96-16CDE791484F}"/>
              </a:ext>
            </a:extLst>
          </p:cNvPr>
          <p:cNvSpPr/>
          <p:nvPr/>
        </p:nvSpPr>
        <p:spPr>
          <a:xfrm>
            <a:off x="3449053" y="481263"/>
            <a:ext cx="2021305" cy="17325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in despair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04AD9-567E-AD40-9386-28C24D32FB12}"/>
              </a:ext>
            </a:extLst>
          </p:cNvPr>
          <p:cNvSpPr txBox="1"/>
          <p:nvPr/>
        </p:nvSpPr>
        <p:spPr>
          <a:xfrm>
            <a:off x="6006415" y="500498"/>
            <a:ext cx="2188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 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A23F-6CFB-9841-9941-0BA153BF0BDA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BB85-EFFF-FF4D-897D-BCFE81C7CB97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0B5A2-B4E1-6F4B-866A-CFDEE3C729DB}"/>
              </a:ext>
            </a:extLst>
          </p:cNvPr>
          <p:cNvCxnSpPr/>
          <p:nvPr/>
        </p:nvCxnSpPr>
        <p:spPr>
          <a:xfrm>
            <a:off x="6946232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FD73D4-BCE8-F149-8F98-B9DDDCCF7FC3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FD222-F1F7-1A48-92FF-FC423B5CAADD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CBEA32-4B8E-7F43-909E-CA1B02DD4C26}"/>
              </a:ext>
            </a:extLst>
          </p:cNvPr>
          <p:cNvCxnSpPr/>
          <p:nvPr/>
        </p:nvCxnSpPr>
        <p:spPr>
          <a:xfrm>
            <a:off x="10720373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1BC62-2EB9-3645-B006-034EB85B0333}"/>
              </a:ext>
            </a:extLst>
          </p:cNvPr>
          <p:cNvCxnSpPr>
            <a:cxnSpLocks/>
          </p:cNvCxnSpPr>
          <p:nvPr/>
        </p:nvCxnSpPr>
        <p:spPr>
          <a:xfrm flipH="1">
            <a:off x="7207625" y="3567953"/>
            <a:ext cx="320936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F9B98-1EFE-2F42-BA80-DDA4568927B2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t</a:t>
            </a:r>
            <a:endParaRPr lang="en-US" sz="7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D53CA-7876-FA4D-8E14-5142C46D9024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prstClr val="black"/>
                </a:solidFill>
              </a:rPr>
              <a:t>B</a:t>
            </a:r>
            <a:r>
              <a:rPr lang="en-US" sz="7200" baseline="-25000" dirty="0" err="1">
                <a:solidFill>
                  <a:prstClr val="black"/>
                </a:solidFill>
              </a:rPr>
              <a:t>t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92878-A899-9548-B73B-811479B9A488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b</a:t>
            </a:r>
            <a:endParaRPr lang="en-US" sz="7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DFD07-C44F-7847-A4B0-FD3D2799FC59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r>
              <a:rPr lang="en-US" sz="7200" baseline="-250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A5579-0A41-4B4E-BF18-6ED162258C82}"/>
              </a:ext>
            </a:extLst>
          </p:cNvPr>
          <p:cNvSpPr txBox="1"/>
          <p:nvPr/>
        </p:nvSpPr>
        <p:spPr>
          <a:xfrm>
            <a:off x="7852609" y="5261276"/>
            <a:ext cx="201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 = true state</a:t>
            </a:r>
          </a:p>
          <a:p>
            <a:r>
              <a:rPr lang="en-US" sz="2400" dirty="0"/>
              <a:t>b = belief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F96E8-294F-4B4A-8A95-F1CD3379B5C4}"/>
              </a:ext>
            </a:extLst>
          </p:cNvPr>
          <p:cNvSpPr txBox="1"/>
          <p:nvPr/>
        </p:nvSpPr>
        <p:spPr>
          <a:xfrm>
            <a:off x="8052874" y="2732429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Despair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6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  <a:p>
            <a:r>
              <a:rPr lang="en-US" noProof="0" dirty="0"/>
              <a:t>General overview</a:t>
            </a:r>
          </a:p>
          <a:p>
            <a:r>
              <a:rPr lang="en-US" noProof="0" dirty="0"/>
              <a:t>The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61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5E44D7BE-0C3B-F647-AF96-16CDE791484F}"/>
              </a:ext>
            </a:extLst>
          </p:cNvPr>
          <p:cNvSpPr/>
          <p:nvPr/>
        </p:nvSpPr>
        <p:spPr>
          <a:xfrm>
            <a:off x="3449053" y="481263"/>
            <a:ext cx="2021305" cy="17325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in despair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04AD9-567E-AD40-9386-28C24D32FB12}"/>
              </a:ext>
            </a:extLst>
          </p:cNvPr>
          <p:cNvSpPr txBox="1"/>
          <p:nvPr/>
        </p:nvSpPr>
        <p:spPr>
          <a:xfrm>
            <a:off x="6006415" y="500498"/>
            <a:ext cx="2188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 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A23F-6CFB-9841-9941-0BA153BF0BDA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BB85-EFFF-FF4D-897D-BCFE81C7CB97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0B5A2-B4E1-6F4B-866A-CFDEE3C729DB}"/>
              </a:ext>
            </a:extLst>
          </p:cNvPr>
          <p:cNvCxnSpPr/>
          <p:nvPr/>
        </p:nvCxnSpPr>
        <p:spPr>
          <a:xfrm>
            <a:off x="6946232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FD73D4-BCE8-F149-8F98-B9DDDCCF7FC3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FD222-F1F7-1A48-92FF-FC423B5CAADD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CBEA32-4B8E-7F43-909E-CA1B02DD4C26}"/>
              </a:ext>
            </a:extLst>
          </p:cNvPr>
          <p:cNvCxnSpPr/>
          <p:nvPr/>
        </p:nvCxnSpPr>
        <p:spPr>
          <a:xfrm>
            <a:off x="10720373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1BC62-2EB9-3645-B006-034EB85B0333}"/>
              </a:ext>
            </a:extLst>
          </p:cNvPr>
          <p:cNvCxnSpPr>
            <a:cxnSpLocks/>
          </p:cNvCxnSpPr>
          <p:nvPr/>
        </p:nvCxnSpPr>
        <p:spPr>
          <a:xfrm flipH="1">
            <a:off x="7207625" y="3567953"/>
            <a:ext cx="320936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F9B98-1EFE-2F42-BA80-DDA4568927B2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t</a:t>
            </a:r>
            <a:endParaRPr lang="en-US" sz="7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D53CA-7876-FA4D-8E14-5142C46D9024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prstClr val="black"/>
                </a:solidFill>
              </a:rPr>
              <a:t>B</a:t>
            </a:r>
            <a:r>
              <a:rPr lang="en-US" sz="7200" baseline="-25000" dirty="0" err="1">
                <a:solidFill>
                  <a:prstClr val="black"/>
                </a:solidFill>
              </a:rPr>
              <a:t>t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92878-A899-9548-B73B-811479B9A488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b</a:t>
            </a:r>
            <a:endParaRPr lang="en-US" sz="7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DFD07-C44F-7847-A4B0-FD3D2799FC59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r>
              <a:rPr lang="en-US" sz="7200" baseline="-250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A5579-0A41-4B4E-BF18-6ED162258C82}"/>
              </a:ext>
            </a:extLst>
          </p:cNvPr>
          <p:cNvSpPr txBox="1"/>
          <p:nvPr/>
        </p:nvSpPr>
        <p:spPr>
          <a:xfrm>
            <a:off x="7852609" y="5261276"/>
            <a:ext cx="201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 = true state</a:t>
            </a:r>
          </a:p>
          <a:p>
            <a:r>
              <a:rPr lang="en-US" sz="2400" dirty="0"/>
              <a:t>b = belief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F96E8-294F-4B4A-8A95-F1CD3379B5C4}"/>
              </a:ext>
            </a:extLst>
          </p:cNvPr>
          <p:cNvSpPr txBox="1"/>
          <p:nvPr/>
        </p:nvSpPr>
        <p:spPr>
          <a:xfrm>
            <a:off x="8052874" y="2732429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Despair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932EC-61BC-6A48-A62E-836C98FE8EF6}"/>
              </a:ext>
            </a:extLst>
          </p:cNvPr>
          <p:cNvSpPr/>
          <p:nvPr/>
        </p:nvSpPr>
        <p:spPr>
          <a:xfrm>
            <a:off x="340659" y="3241830"/>
            <a:ext cx="5665756" cy="20194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x</a:t>
            </a:r>
            <a:r>
              <a:rPr lang="en-US" sz="3600" baseline="-25000" dirty="0" err="1">
                <a:solidFill>
                  <a:schemeClr val="tx1"/>
                </a:solidFill>
              </a:rPr>
              <a:t>b</a:t>
            </a:r>
            <a:r>
              <a:rPr lang="en-US" sz="3600" dirty="0">
                <a:solidFill>
                  <a:schemeClr val="tx1"/>
                </a:solidFill>
              </a:rPr>
              <a:t> = </a:t>
            </a:r>
            <a:r>
              <a:rPr lang="en-US" sz="3600" dirty="0" err="1">
                <a:solidFill>
                  <a:schemeClr val="tx1"/>
                </a:solidFill>
              </a:rPr>
              <a:t>x</a:t>
            </a:r>
            <a:r>
              <a:rPr lang="en-US" sz="3600" baseline="-25000" dirty="0" err="1">
                <a:solidFill>
                  <a:schemeClr val="tx1"/>
                </a:solidFill>
              </a:rPr>
              <a:t>t</a:t>
            </a:r>
            <a:r>
              <a:rPr lang="en-US" sz="3600" dirty="0">
                <a:solidFill>
                  <a:schemeClr val="tx1"/>
                </a:solidFill>
              </a:rPr>
              <a:t> + </a:t>
            </a:r>
            <a:r>
              <a:rPr lang="el-GR" sz="3600" dirty="0">
                <a:solidFill>
                  <a:schemeClr val="tx1"/>
                </a:solidFill>
              </a:rPr>
              <a:t>ϵ</a:t>
            </a:r>
            <a:r>
              <a:rPr lang="da-DK" sz="3600" baseline="-25000" dirty="0">
                <a:solidFill>
                  <a:schemeClr val="tx1"/>
                </a:solidFill>
              </a:rPr>
              <a:t>x</a:t>
            </a:r>
            <a:endParaRPr lang="da-DK" sz="3600" dirty="0">
              <a:solidFill>
                <a:schemeClr val="tx1"/>
              </a:solidFill>
            </a:endParaRPr>
          </a:p>
          <a:p>
            <a:pPr algn="ctr"/>
            <a:r>
              <a:rPr lang="da-DK" sz="3600" dirty="0">
                <a:solidFill>
                  <a:schemeClr val="tx1"/>
                </a:solidFill>
              </a:rPr>
              <a:t>D = [A</a:t>
            </a:r>
            <a:r>
              <a:rPr lang="da-DK" sz="3600" baseline="-25000" dirty="0">
                <a:solidFill>
                  <a:schemeClr val="tx1"/>
                </a:solidFill>
              </a:rPr>
              <a:t>t</a:t>
            </a:r>
            <a:r>
              <a:rPr lang="da-DK" sz="3600" dirty="0">
                <a:solidFill>
                  <a:schemeClr val="tx1"/>
                </a:solidFill>
              </a:rPr>
              <a:t> , B</a:t>
            </a:r>
            <a:r>
              <a:rPr lang="da-DK" sz="3600" baseline="-25000" dirty="0">
                <a:solidFill>
                  <a:schemeClr val="tx1"/>
                </a:solidFill>
              </a:rPr>
              <a:t>t</a:t>
            </a:r>
            <a:r>
              <a:rPr lang="da-DK" sz="3600" dirty="0">
                <a:solidFill>
                  <a:schemeClr val="tx1"/>
                </a:solidFill>
              </a:rPr>
              <a:t>] - [A</a:t>
            </a:r>
            <a:r>
              <a:rPr lang="da-DK" sz="3600" baseline="-25000" dirty="0">
                <a:solidFill>
                  <a:schemeClr val="tx1"/>
                </a:solidFill>
              </a:rPr>
              <a:t>t</a:t>
            </a:r>
            <a:r>
              <a:rPr lang="da-DK" sz="3600" dirty="0">
                <a:solidFill>
                  <a:schemeClr val="tx1"/>
                </a:solidFill>
              </a:rPr>
              <a:t>+</a:t>
            </a:r>
            <a:r>
              <a:rPr lang="el-GR" sz="3600" dirty="0">
                <a:solidFill>
                  <a:schemeClr val="tx1"/>
                </a:solidFill>
              </a:rPr>
              <a:t>ϵ</a:t>
            </a:r>
            <a:r>
              <a:rPr lang="da-DK" sz="3600" baseline="-25000" dirty="0">
                <a:solidFill>
                  <a:schemeClr val="tx1"/>
                </a:solidFill>
              </a:rPr>
              <a:t>A</a:t>
            </a:r>
            <a:r>
              <a:rPr lang="da-DK" sz="3600" dirty="0">
                <a:solidFill>
                  <a:schemeClr val="tx1"/>
                </a:solidFill>
              </a:rPr>
              <a:t> , B</a:t>
            </a:r>
            <a:r>
              <a:rPr lang="da-DK" sz="3600" baseline="-25000" dirty="0">
                <a:solidFill>
                  <a:schemeClr val="tx1"/>
                </a:solidFill>
              </a:rPr>
              <a:t>t </a:t>
            </a:r>
            <a:r>
              <a:rPr lang="da-DK" sz="3600" dirty="0">
                <a:solidFill>
                  <a:schemeClr val="tx1"/>
                </a:solidFill>
              </a:rPr>
              <a:t>+</a:t>
            </a:r>
            <a:r>
              <a:rPr lang="el-GR" sz="3600" dirty="0">
                <a:solidFill>
                  <a:schemeClr val="tx1"/>
                </a:solidFill>
              </a:rPr>
              <a:t>ϵ</a:t>
            </a:r>
            <a:r>
              <a:rPr lang="da-DK" sz="3600" baseline="-25000" dirty="0">
                <a:solidFill>
                  <a:schemeClr val="tx1"/>
                </a:solidFill>
              </a:rPr>
              <a:t>B</a:t>
            </a:r>
            <a:r>
              <a:rPr lang="da-DK" sz="3600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da-DK" sz="3600" dirty="0">
                <a:solidFill>
                  <a:schemeClr val="tx1"/>
                </a:solidFill>
              </a:rPr>
              <a:t>D = </a:t>
            </a:r>
            <a:r>
              <a:rPr lang="el-GR" sz="3600" dirty="0">
                <a:solidFill>
                  <a:schemeClr val="tx1"/>
                </a:solidFill>
              </a:rPr>
              <a:t>ϵ</a:t>
            </a:r>
            <a:r>
              <a:rPr lang="da-DK" sz="3600" baseline="-25000" dirty="0">
                <a:solidFill>
                  <a:schemeClr val="tx1"/>
                </a:solidFill>
              </a:rPr>
              <a:t>A</a:t>
            </a:r>
            <a:r>
              <a:rPr lang="da-DK" sz="3600" dirty="0">
                <a:solidFill>
                  <a:schemeClr val="tx1"/>
                </a:solidFill>
              </a:rPr>
              <a:t> + </a:t>
            </a:r>
            <a:r>
              <a:rPr lang="el-GR" sz="3600" dirty="0">
                <a:solidFill>
                  <a:schemeClr val="tx1"/>
                </a:solidFill>
              </a:rPr>
              <a:t>ϵ</a:t>
            </a:r>
            <a:r>
              <a:rPr lang="da-DK" sz="3600" baseline="-25000" dirty="0">
                <a:solidFill>
                  <a:schemeClr val="tx1"/>
                </a:solidFill>
              </a:rPr>
              <a:t>B</a:t>
            </a:r>
            <a:r>
              <a:rPr lang="da-DK" sz="3600" dirty="0">
                <a:solidFill>
                  <a:schemeClr val="tx1"/>
                </a:solidFill>
              </a:rPr>
              <a:t> 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2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5E44D7BE-0C3B-F647-AF96-16CDE791484F}"/>
              </a:ext>
            </a:extLst>
          </p:cNvPr>
          <p:cNvSpPr/>
          <p:nvPr/>
        </p:nvSpPr>
        <p:spPr>
          <a:xfrm>
            <a:off x="3449053" y="481263"/>
            <a:ext cx="2021305" cy="17325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in despair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04AD9-567E-AD40-9386-28C24D32FB12}"/>
              </a:ext>
            </a:extLst>
          </p:cNvPr>
          <p:cNvSpPr txBox="1"/>
          <p:nvPr/>
        </p:nvSpPr>
        <p:spPr>
          <a:xfrm>
            <a:off x="6006415" y="500498"/>
            <a:ext cx="2188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 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A23F-6CFB-9841-9941-0BA153BF0BDA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BB85-EFFF-FF4D-897D-BCFE81C7CB97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0B5A2-B4E1-6F4B-866A-CFDEE3C729DB}"/>
              </a:ext>
            </a:extLst>
          </p:cNvPr>
          <p:cNvCxnSpPr/>
          <p:nvPr/>
        </p:nvCxnSpPr>
        <p:spPr>
          <a:xfrm>
            <a:off x="6946232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FD73D4-BCE8-F149-8F98-B9DDDCCF7FC3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FD222-F1F7-1A48-92FF-FC423B5CAADD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CBEA32-4B8E-7F43-909E-CA1B02DD4C26}"/>
              </a:ext>
            </a:extLst>
          </p:cNvPr>
          <p:cNvCxnSpPr/>
          <p:nvPr/>
        </p:nvCxnSpPr>
        <p:spPr>
          <a:xfrm>
            <a:off x="10720373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1BC62-2EB9-3645-B006-034EB85B0333}"/>
              </a:ext>
            </a:extLst>
          </p:cNvPr>
          <p:cNvCxnSpPr>
            <a:cxnSpLocks/>
          </p:cNvCxnSpPr>
          <p:nvPr/>
        </p:nvCxnSpPr>
        <p:spPr>
          <a:xfrm flipH="1">
            <a:off x="7207625" y="3567953"/>
            <a:ext cx="320936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F9B98-1EFE-2F42-BA80-DDA4568927B2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D53CA-7876-FA4D-8E14-5142C46D9024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92878-A899-9548-B73B-811479B9A488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DFD07-C44F-7847-A4B0-FD3D2799FC59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20948-33FD-364C-9EC1-02D819933026}"/>
              </a:ext>
            </a:extLst>
          </p:cNvPr>
          <p:cNvSpPr txBox="1"/>
          <p:nvPr/>
        </p:nvSpPr>
        <p:spPr>
          <a:xfrm>
            <a:off x="7855249" y="1613646"/>
            <a:ext cx="155080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- Infinite</a:t>
            </a:r>
          </a:p>
          <a:p>
            <a:r>
              <a:rPr lang="en-US" sz="2400" dirty="0"/>
              <a:t>- Eternal</a:t>
            </a:r>
          </a:p>
          <a:p>
            <a:r>
              <a:rPr lang="en-US" sz="2400" dirty="0"/>
              <a:t>- Freedom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4C58E-F997-884A-B12C-BD7DBB29A426}"/>
              </a:ext>
            </a:extLst>
          </p:cNvPr>
          <p:cNvSpPr txBox="1"/>
          <p:nvPr/>
        </p:nvSpPr>
        <p:spPr>
          <a:xfrm>
            <a:off x="7855248" y="4245614"/>
            <a:ext cx="155080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- Finite</a:t>
            </a:r>
          </a:p>
          <a:p>
            <a:r>
              <a:rPr lang="en-US" sz="2400" dirty="0"/>
              <a:t>- Temporal</a:t>
            </a:r>
          </a:p>
          <a:p>
            <a:r>
              <a:rPr lang="en-US" sz="2400" dirty="0"/>
              <a:t>- Necessity</a:t>
            </a:r>
          </a:p>
        </p:txBody>
      </p:sp>
    </p:spTree>
    <p:extLst>
      <p:ext uri="{BB962C8B-B14F-4D97-AF65-F5344CB8AC3E}">
        <p14:creationId xmlns:p14="http://schemas.microsoft.com/office/powerpoint/2010/main" val="666683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5E44D7BE-0C3B-F647-AF96-16CDE791484F}"/>
              </a:ext>
            </a:extLst>
          </p:cNvPr>
          <p:cNvSpPr/>
          <p:nvPr/>
        </p:nvSpPr>
        <p:spPr>
          <a:xfrm>
            <a:off x="3449053" y="481263"/>
            <a:ext cx="2021305" cy="17325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in despair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04AD9-567E-AD40-9386-28C24D32FB12}"/>
              </a:ext>
            </a:extLst>
          </p:cNvPr>
          <p:cNvSpPr txBox="1"/>
          <p:nvPr/>
        </p:nvSpPr>
        <p:spPr>
          <a:xfrm>
            <a:off x="6006415" y="500498"/>
            <a:ext cx="2188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 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A23F-6CFB-9841-9941-0BA153BF0BDA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BB85-EFFF-FF4D-897D-BCFE81C7CB97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0B5A2-B4E1-6F4B-866A-CFDEE3C729DB}"/>
              </a:ext>
            </a:extLst>
          </p:cNvPr>
          <p:cNvCxnSpPr/>
          <p:nvPr/>
        </p:nvCxnSpPr>
        <p:spPr>
          <a:xfrm>
            <a:off x="6946232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FD73D4-BCE8-F149-8F98-B9DDDCCF7FC3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FD222-F1F7-1A48-92FF-FC423B5CAADD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CBEA32-4B8E-7F43-909E-CA1B02DD4C26}"/>
              </a:ext>
            </a:extLst>
          </p:cNvPr>
          <p:cNvCxnSpPr/>
          <p:nvPr/>
        </p:nvCxnSpPr>
        <p:spPr>
          <a:xfrm>
            <a:off x="10720373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1BC62-2EB9-3645-B006-034EB85B0333}"/>
              </a:ext>
            </a:extLst>
          </p:cNvPr>
          <p:cNvCxnSpPr>
            <a:cxnSpLocks/>
          </p:cNvCxnSpPr>
          <p:nvPr/>
        </p:nvCxnSpPr>
        <p:spPr>
          <a:xfrm flipH="1">
            <a:off x="7207625" y="3567953"/>
            <a:ext cx="320936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F9B98-1EFE-2F42-BA80-DDA4568927B2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D53CA-7876-FA4D-8E14-5142C46D9024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92878-A899-9548-B73B-811479B9A488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DFD07-C44F-7847-A4B0-FD3D2799FC59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20948-33FD-364C-9EC1-02D819933026}"/>
              </a:ext>
            </a:extLst>
          </p:cNvPr>
          <p:cNvSpPr txBox="1"/>
          <p:nvPr/>
        </p:nvSpPr>
        <p:spPr>
          <a:xfrm>
            <a:off x="7855249" y="1613646"/>
            <a:ext cx="155080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- Infinite</a:t>
            </a:r>
          </a:p>
          <a:p>
            <a:r>
              <a:rPr lang="en-US" sz="2400" dirty="0"/>
              <a:t>- Eternal</a:t>
            </a:r>
          </a:p>
          <a:p>
            <a:r>
              <a:rPr lang="en-US" sz="2400" dirty="0"/>
              <a:t>- Freedom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F666F6-9F15-F843-B9F0-53A9C89A2C93}"/>
              </a:ext>
            </a:extLst>
          </p:cNvPr>
          <p:cNvCxnSpPr>
            <a:cxnSpLocks/>
          </p:cNvCxnSpPr>
          <p:nvPr/>
        </p:nvCxnSpPr>
        <p:spPr>
          <a:xfrm flipV="1">
            <a:off x="8868127" y="3667236"/>
            <a:ext cx="0" cy="177870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645E4B-167B-0541-A845-FF489DC92445}"/>
              </a:ext>
            </a:extLst>
          </p:cNvPr>
          <p:cNvSpPr/>
          <p:nvPr/>
        </p:nvSpPr>
        <p:spPr>
          <a:xfrm>
            <a:off x="5862918" y="1331495"/>
            <a:ext cx="6060141" cy="4728646"/>
          </a:xfrm>
          <a:prstGeom prst="roundRect">
            <a:avLst/>
          </a:prstGeom>
          <a:noFill/>
          <a:ln w="53975">
            <a:solidFill>
              <a:srgbClr val="FFFF00"/>
            </a:solidFill>
          </a:ln>
          <a:effectLst>
            <a:outerShdw dist="12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DB46F-1359-3A4F-ACAB-941923852E97}"/>
              </a:ext>
            </a:extLst>
          </p:cNvPr>
          <p:cNvSpPr txBox="1"/>
          <p:nvPr/>
        </p:nvSpPr>
        <p:spPr>
          <a:xfrm>
            <a:off x="8012412" y="5581754"/>
            <a:ext cx="1707362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GOD</a:t>
            </a:r>
          </a:p>
        </p:txBody>
      </p:sp>
    </p:spTree>
    <p:extLst>
      <p:ext uri="{BB962C8B-B14F-4D97-AF65-F5344CB8AC3E}">
        <p14:creationId xmlns:p14="http://schemas.microsoft.com/office/powerpoint/2010/main" val="2813657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D43C-376E-A942-9DF2-E5CDA64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1" y="0"/>
            <a:ext cx="48898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B8FD9-80C2-3149-A7D4-B5D8098913DA}"/>
              </a:ext>
            </a:extLst>
          </p:cNvPr>
          <p:cNvSpPr txBox="1"/>
          <p:nvPr/>
        </p:nvSpPr>
        <p:spPr>
          <a:xfrm>
            <a:off x="1482242" y="5445943"/>
            <a:ext cx="34523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Søren</a:t>
            </a:r>
            <a:r>
              <a:rPr lang="en-US" sz="2400" b="1" dirty="0"/>
              <a:t> </a:t>
            </a:r>
            <a:r>
              <a:rPr lang="en-US" sz="2400" b="1" dirty="0" err="1"/>
              <a:t>Aabye</a:t>
            </a:r>
            <a:r>
              <a:rPr lang="en-US" sz="2400" b="1" dirty="0"/>
              <a:t> Kierkegaard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5E44D7BE-0C3B-F647-AF96-16CDE791484F}"/>
              </a:ext>
            </a:extLst>
          </p:cNvPr>
          <p:cNvSpPr/>
          <p:nvPr/>
        </p:nvSpPr>
        <p:spPr>
          <a:xfrm>
            <a:off x="3449053" y="481263"/>
            <a:ext cx="2021305" cy="17325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I’m in the nature now?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04AD9-567E-AD40-9386-28C24D32FB12}"/>
              </a:ext>
            </a:extLst>
          </p:cNvPr>
          <p:cNvSpPr txBox="1"/>
          <p:nvPr/>
        </p:nvSpPr>
        <p:spPr>
          <a:xfrm>
            <a:off x="6006415" y="500498"/>
            <a:ext cx="2188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 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A23F-6CFB-9841-9941-0BA153BF0BDA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BB85-EFFF-FF4D-897D-BCFE81C7CB97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0B5A2-B4E1-6F4B-866A-CFDEE3C729DB}"/>
              </a:ext>
            </a:extLst>
          </p:cNvPr>
          <p:cNvCxnSpPr/>
          <p:nvPr/>
        </p:nvCxnSpPr>
        <p:spPr>
          <a:xfrm>
            <a:off x="6946232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FD73D4-BCE8-F149-8F98-B9DDDCCF7FC3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- Infinite</a:t>
            </a:r>
          </a:p>
          <a:p>
            <a:r>
              <a:rPr lang="en-US" sz="2400"/>
              <a:t>- Eternal</a:t>
            </a:r>
          </a:p>
          <a:p>
            <a:r>
              <a:rPr lang="en-US" sz="2400"/>
              <a:t>- Freedom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FD222-F1F7-1A48-92FF-FC423B5CAADD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- Finite</a:t>
            </a:r>
          </a:p>
          <a:p>
            <a:r>
              <a:rPr lang="en-US" sz="2400"/>
              <a:t>- Temporal</a:t>
            </a:r>
          </a:p>
          <a:p>
            <a:r>
              <a:rPr lang="en-US" sz="2400"/>
              <a:t>- Necessity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CBEA32-4B8E-7F43-909E-CA1B02DD4C26}"/>
              </a:ext>
            </a:extLst>
          </p:cNvPr>
          <p:cNvCxnSpPr/>
          <p:nvPr/>
        </p:nvCxnSpPr>
        <p:spPr>
          <a:xfrm>
            <a:off x="10720373" y="2967789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1BC62-2EB9-3645-B006-034EB85B0333}"/>
              </a:ext>
            </a:extLst>
          </p:cNvPr>
          <p:cNvCxnSpPr>
            <a:cxnSpLocks/>
          </p:cNvCxnSpPr>
          <p:nvPr/>
        </p:nvCxnSpPr>
        <p:spPr>
          <a:xfrm flipH="1">
            <a:off x="7207625" y="3567953"/>
            <a:ext cx="320936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F9B98-1EFE-2F42-BA80-DDA4568927B2}"/>
              </a:ext>
            </a:extLst>
          </p:cNvPr>
          <p:cNvSpPr txBox="1"/>
          <p:nvPr/>
        </p:nvSpPr>
        <p:spPr>
          <a:xfrm>
            <a:off x="6198681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D53CA-7876-FA4D-8E14-5142C46D9024}"/>
              </a:ext>
            </a:extLst>
          </p:cNvPr>
          <p:cNvSpPr txBox="1"/>
          <p:nvPr/>
        </p:nvSpPr>
        <p:spPr>
          <a:xfrm>
            <a:off x="6198680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92878-A899-9548-B73B-811479B9A488}"/>
              </a:ext>
            </a:extLst>
          </p:cNvPr>
          <p:cNvSpPr txBox="1"/>
          <p:nvPr/>
        </p:nvSpPr>
        <p:spPr>
          <a:xfrm>
            <a:off x="9972822" y="1613646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DFD07-C44F-7847-A4B0-FD3D2799FC59}"/>
              </a:ext>
            </a:extLst>
          </p:cNvPr>
          <p:cNvSpPr txBox="1"/>
          <p:nvPr/>
        </p:nvSpPr>
        <p:spPr>
          <a:xfrm>
            <a:off x="9972821" y="4245614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20948-33FD-364C-9EC1-02D819933026}"/>
              </a:ext>
            </a:extLst>
          </p:cNvPr>
          <p:cNvSpPr txBox="1"/>
          <p:nvPr/>
        </p:nvSpPr>
        <p:spPr>
          <a:xfrm>
            <a:off x="7855249" y="1613646"/>
            <a:ext cx="155080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- Infinite</a:t>
            </a:r>
          </a:p>
          <a:p>
            <a:r>
              <a:rPr lang="en-US" sz="2400" dirty="0"/>
              <a:t>- Eternal</a:t>
            </a:r>
          </a:p>
          <a:p>
            <a:r>
              <a:rPr lang="en-US" sz="2400" dirty="0"/>
              <a:t>- Freedom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F666F6-9F15-F843-B9F0-53A9C89A2C93}"/>
              </a:ext>
            </a:extLst>
          </p:cNvPr>
          <p:cNvCxnSpPr>
            <a:cxnSpLocks/>
          </p:cNvCxnSpPr>
          <p:nvPr/>
        </p:nvCxnSpPr>
        <p:spPr>
          <a:xfrm flipV="1">
            <a:off x="8868127" y="3667236"/>
            <a:ext cx="0" cy="177870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645E4B-167B-0541-A845-FF489DC92445}"/>
              </a:ext>
            </a:extLst>
          </p:cNvPr>
          <p:cNvSpPr/>
          <p:nvPr/>
        </p:nvSpPr>
        <p:spPr>
          <a:xfrm>
            <a:off x="5862918" y="1331495"/>
            <a:ext cx="6060141" cy="4728646"/>
          </a:xfrm>
          <a:prstGeom prst="roundRect">
            <a:avLst/>
          </a:prstGeom>
          <a:noFill/>
          <a:ln w="53975">
            <a:solidFill>
              <a:srgbClr val="00B050"/>
            </a:solidFill>
          </a:ln>
          <a:effectLst>
            <a:outerShdw dist="12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DB46F-1359-3A4F-ACAB-941923852E97}"/>
              </a:ext>
            </a:extLst>
          </p:cNvPr>
          <p:cNvSpPr txBox="1"/>
          <p:nvPr/>
        </p:nvSpPr>
        <p:spPr>
          <a:xfrm>
            <a:off x="7566212" y="5581754"/>
            <a:ext cx="2850776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NATURE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CB76D1-6FFA-3941-959E-4729972773F7}"/>
              </a:ext>
            </a:extLst>
          </p:cNvPr>
          <p:cNvSpPr/>
          <p:nvPr/>
        </p:nvSpPr>
        <p:spPr>
          <a:xfrm>
            <a:off x="2743200" y="2813975"/>
            <a:ext cx="1416424" cy="3057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04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F61029-8FA8-D54B-BBA6-0F502B12A896}"/>
              </a:ext>
            </a:extLst>
          </p:cNvPr>
          <p:cNvSpPr txBox="1"/>
          <p:nvPr/>
        </p:nvSpPr>
        <p:spPr>
          <a:xfrm>
            <a:off x="124693" y="4619820"/>
            <a:ext cx="33161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are in themselves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447A2-EFA4-3346-8533-493871E248E9}"/>
              </a:ext>
            </a:extLst>
          </p:cNvPr>
          <p:cNvSpPr txBox="1"/>
          <p:nvPr/>
        </p:nvSpPr>
        <p:spPr>
          <a:xfrm>
            <a:off x="5240740" y="4960153"/>
            <a:ext cx="59953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appear for us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B3C11D2-3158-5644-A99E-BEEB31EACB40}"/>
              </a:ext>
            </a:extLst>
          </p:cNvPr>
          <p:cNvSpPr/>
          <p:nvPr/>
        </p:nvSpPr>
        <p:spPr>
          <a:xfrm rot="13098272">
            <a:off x="3745169" y="-1107351"/>
            <a:ext cx="8783525" cy="8627879"/>
          </a:xfrm>
          <a:prstGeom prst="arc">
            <a:avLst/>
          </a:prstGeom>
          <a:ln w="2063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D073F9-401B-0B42-A3F4-1229CCD08536}"/>
              </a:ext>
            </a:extLst>
          </p:cNvPr>
          <p:cNvCxnSpPr/>
          <p:nvPr/>
        </p:nvCxnSpPr>
        <p:spPr>
          <a:xfrm>
            <a:off x="2214151" y="1658936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56B5EE-CA32-C34C-9D3B-12C0B94EF730}"/>
              </a:ext>
            </a:extLst>
          </p:cNvPr>
          <p:cNvCxnSpPr/>
          <p:nvPr/>
        </p:nvCxnSpPr>
        <p:spPr>
          <a:xfrm>
            <a:off x="5988292" y="1658936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4B847B-E482-7F4C-9181-DD23D3AFFF97}"/>
              </a:ext>
            </a:extLst>
          </p:cNvPr>
          <p:cNvCxnSpPr>
            <a:cxnSpLocks/>
          </p:cNvCxnSpPr>
          <p:nvPr/>
        </p:nvCxnSpPr>
        <p:spPr>
          <a:xfrm flipH="1">
            <a:off x="2475544" y="2259100"/>
            <a:ext cx="320936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B7A634-66A5-A345-B244-EB9A4199ECA8}"/>
              </a:ext>
            </a:extLst>
          </p:cNvPr>
          <p:cNvSpPr txBox="1"/>
          <p:nvPr/>
        </p:nvSpPr>
        <p:spPr>
          <a:xfrm>
            <a:off x="1466600" y="304793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t</a:t>
            </a:r>
            <a:endParaRPr lang="en-US" sz="7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3E745A-2CB2-484B-A103-B44F3009EC45}"/>
              </a:ext>
            </a:extLst>
          </p:cNvPr>
          <p:cNvSpPr txBox="1"/>
          <p:nvPr/>
        </p:nvSpPr>
        <p:spPr>
          <a:xfrm>
            <a:off x="1466599" y="2936761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prstClr val="black"/>
                </a:solidFill>
              </a:rPr>
              <a:t>B</a:t>
            </a:r>
            <a:r>
              <a:rPr lang="en-US" sz="7200" baseline="-25000" dirty="0" err="1">
                <a:solidFill>
                  <a:prstClr val="black"/>
                </a:solidFill>
              </a:rPr>
              <a:t>t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9BF91-2264-954A-83DC-8EA857F64CAF}"/>
              </a:ext>
            </a:extLst>
          </p:cNvPr>
          <p:cNvSpPr txBox="1"/>
          <p:nvPr/>
        </p:nvSpPr>
        <p:spPr>
          <a:xfrm>
            <a:off x="5240741" y="304793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b</a:t>
            </a:r>
            <a:endParaRPr lang="en-US" sz="7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8AEC2-EC10-BE45-A84A-2E1D5FDF6AF8}"/>
              </a:ext>
            </a:extLst>
          </p:cNvPr>
          <p:cNvSpPr txBox="1"/>
          <p:nvPr/>
        </p:nvSpPr>
        <p:spPr>
          <a:xfrm>
            <a:off x="5240740" y="2936761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r>
              <a:rPr lang="en-US" sz="7200" baseline="-250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249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Callout 16">
            <a:extLst>
              <a:ext uri="{FF2B5EF4-FFF2-40B4-BE49-F238E27FC236}">
                <a16:creationId xmlns:a16="http://schemas.microsoft.com/office/drawing/2014/main" id="{9465F5FC-B233-8442-9CA7-0DB6883FDEE5}"/>
              </a:ext>
            </a:extLst>
          </p:cNvPr>
          <p:cNvSpPr/>
          <p:nvPr/>
        </p:nvSpPr>
        <p:spPr>
          <a:xfrm>
            <a:off x="8717084" y="1149139"/>
            <a:ext cx="2567605" cy="1917637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is it like to be a thing?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61029-8FA8-D54B-BBA6-0F502B12A896}"/>
              </a:ext>
            </a:extLst>
          </p:cNvPr>
          <p:cNvSpPr txBox="1"/>
          <p:nvPr/>
        </p:nvSpPr>
        <p:spPr>
          <a:xfrm>
            <a:off x="124693" y="4619820"/>
            <a:ext cx="33161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are in themselves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447A2-EFA4-3346-8533-493871E248E9}"/>
              </a:ext>
            </a:extLst>
          </p:cNvPr>
          <p:cNvSpPr txBox="1"/>
          <p:nvPr/>
        </p:nvSpPr>
        <p:spPr>
          <a:xfrm>
            <a:off x="5240740" y="4960153"/>
            <a:ext cx="59953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appear for us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B3C11D2-3158-5644-A99E-BEEB31EACB40}"/>
              </a:ext>
            </a:extLst>
          </p:cNvPr>
          <p:cNvSpPr/>
          <p:nvPr/>
        </p:nvSpPr>
        <p:spPr>
          <a:xfrm rot="13098272">
            <a:off x="3745169" y="-1107351"/>
            <a:ext cx="8783525" cy="8627879"/>
          </a:xfrm>
          <a:prstGeom prst="arc">
            <a:avLst/>
          </a:prstGeom>
          <a:ln w="2063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D073F9-401B-0B42-A3F4-1229CCD08536}"/>
              </a:ext>
            </a:extLst>
          </p:cNvPr>
          <p:cNvCxnSpPr/>
          <p:nvPr/>
        </p:nvCxnSpPr>
        <p:spPr>
          <a:xfrm>
            <a:off x="2214151" y="1658936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56B5EE-CA32-C34C-9D3B-12C0B94EF730}"/>
              </a:ext>
            </a:extLst>
          </p:cNvPr>
          <p:cNvCxnSpPr/>
          <p:nvPr/>
        </p:nvCxnSpPr>
        <p:spPr>
          <a:xfrm>
            <a:off x="5988292" y="1658936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4B847B-E482-7F4C-9181-DD23D3AFFF97}"/>
              </a:ext>
            </a:extLst>
          </p:cNvPr>
          <p:cNvCxnSpPr>
            <a:cxnSpLocks/>
          </p:cNvCxnSpPr>
          <p:nvPr/>
        </p:nvCxnSpPr>
        <p:spPr>
          <a:xfrm flipH="1">
            <a:off x="2475544" y="2259100"/>
            <a:ext cx="320936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B7A634-66A5-A345-B244-EB9A4199ECA8}"/>
              </a:ext>
            </a:extLst>
          </p:cNvPr>
          <p:cNvSpPr txBox="1"/>
          <p:nvPr/>
        </p:nvSpPr>
        <p:spPr>
          <a:xfrm>
            <a:off x="1466600" y="304793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t</a:t>
            </a:r>
            <a:endParaRPr lang="en-US" sz="7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3E745A-2CB2-484B-A103-B44F3009EC45}"/>
              </a:ext>
            </a:extLst>
          </p:cNvPr>
          <p:cNvSpPr txBox="1"/>
          <p:nvPr/>
        </p:nvSpPr>
        <p:spPr>
          <a:xfrm>
            <a:off x="1466599" y="2936761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prstClr val="black"/>
                </a:solidFill>
              </a:rPr>
              <a:t>B</a:t>
            </a:r>
            <a:r>
              <a:rPr lang="en-US" sz="7200" baseline="-25000" dirty="0" err="1">
                <a:solidFill>
                  <a:prstClr val="black"/>
                </a:solidFill>
              </a:rPr>
              <a:t>t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9BF91-2264-954A-83DC-8EA857F64CAF}"/>
              </a:ext>
            </a:extLst>
          </p:cNvPr>
          <p:cNvSpPr txBox="1"/>
          <p:nvPr/>
        </p:nvSpPr>
        <p:spPr>
          <a:xfrm>
            <a:off x="5240741" y="304793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b</a:t>
            </a:r>
            <a:endParaRPr lang="en-US" sz="7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8AEC2-EC10-BE45-A84A-2E1D5FDF6AF8}"/>
              </a:ext>
            </a:extLst>
          </p:cNvPr>
          <p:cNvSpPr txBox="1"/>
          <p:nvPr/>
        </p:nvSpPr>
        <p:spPr>
          <a:xfrm>
            <a:off x="5240740" y="2936761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r>
              <a:rPr lang="en-US" sz="7200" baseline="-250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id="{2057DA76-D6FF-F44D-BC6C-A0047E41BA0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90859" y="2417061"/>
            <a:ext cx="6268295" cy="2631641"/>
          </a:xfrm>
          <a:prstGeom prst="curvedConnector3">
            <a:avLst>
              <a:gd name="adj1" fmla="val 33982"/>
            </a:avLst>
          </a:prstGeom>
          <a:ln w="95250">
            <a:solidFill>
              <a:srgbClr val="00A800"/>
            </a:solidFill>
            <a:prstDash val="sysDot"/>
            <a:tailEnd type="triangle"/>
          </a:ln>
          <a:effectLst>
            <a:outerShdw dist="38100" dir="336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63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CE20117B-6CA3-B649-9574-A347442B31D3}"/>
              </a:ext>
            </a:extLst>
          </p:cNvPr>
          <p:cNvSpPr/>
          <p:nvPr/>
        </p:nvSpPr>
        <p:spPr>
          <a:xfrm>
            <a:off x="-330304" y="177224"/>
            <a:ext cx="4123765" cy="4871478"/>
          </a:xfrm>
          <a:prstGeom prst="cloud">
            <a:avLst/>
          </a:prstGeom>
          <a:gradFill>
            <a:gsLst>
              <a:gs pos="8000">
                <a:srgbClr val="FF0000"/>
              </a:gs>
              <a:gs pos="39000">
                <a:srgbClr val="FBFF00"/>
              </a:gs>
              <a:gs pos="64000">
                <a:srgbClr val="00B050"/>
              </a:gs>
              <a:gs pos="100000">
                <a:srgbClr val="003CE8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oud Callout 16">
            <a:extLst>
              <a:ext uri="{FF2B5EF4-FFF2-40B4-BE49-F238E27FC236}">
                <a16:creationId xmlns:a16="http://schemas.microsoft.com/office/drawing/2014/main" id="{9465F5FC-B233-8442-9CA7-0DB6883FDEE5}"/>
              </a:ext>
            </a:extLst>
          </p:cNvPr>
          <p:cNvSpPr/>
          <p:nvPr/>
        </p:nvSpPr>
        <p:spPr>
          <a:xfrm>
            <a:off x="8717084" y="1149139"/>
            <a:ext cx="2567605" cy="1917637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is it like to be a thing?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61029-8FA8-D54B-BBA6-0F502B12A896}"/>
              </a:ext>
            </a:extLst>
          </p:cNvPr>
          <p:cNvSpPr txBox="1"/>
          <p:nvPr/>
        </p:nvSpPr>
        <p:spPr>
          <a:xfrm>
            <a:off x="124693" y="4619820"/>
            <a:ext cx="33161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are in themselves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447A2-EFA4-3346-8533-493871E248E9}"/>
              </a:ext>
            </a:extLst>
          </p:cNvPr>
          <p:cNvSpPr txBox="1"/>
          <p:nvPr/>
        </p:nvSpPr>
        <p:spPr>
          <a:xfrm>
            <a:off x="5240740" y="4960153"/>
            <a:ext cx="59953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Things as they appear for us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B3C11D2-3158-5644-A99E-BEEB31EACB40}"/>
              </a:ext>
            </a:extLst>
          </p:cNvPr>
          <p:cNvSpPr/>
          <p:nvPr/>
        </p:nvSpPr>
        <p:spPr>
          <a:xfrm rot="13098272">
            <a:off x="3745169" y="-1107351"/>
            <a:ext cx="8783525" cy="8627879"/>
          </a:xfrm>
          <a:prstGeom prst="arc">
            <a:avLst/>
          </a:prstGeom>
          <a:ln w="2063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D073F9-401B-0B42-A3F4-1229CCD08536}"/>
              </a:ext>
            </a:extLst>
          </p:cNvPr>
          <p:cNvCxnSpPr/>
          <p:nvPr/>
        </p:nvCxnSpPr>
        <p:spPr>
          <a:xfrm>
            <a:off x="2214151" y="1658936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56B5EE-CA32-C34C-9D3B-12C0B94EF730}"/>
              </a:ext>
            </a:extLst>
          </p:cNvPr>
          <p:cNvCxnSpPr/>
          <p:nvPr/>
        </p:nvCxnSpPr>
        <p:spPr>
          <a:xfrm>
            <a:off x="5988292" y="1658936"/>
            <a:ext cx="0" cy="117107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4B847B-E482-7F4C-9181-DD23D3AFFF97}"/>
              </a:ext>
            </a:extLst>
          </p:cNvPr>
          <p:cNvCxnSpPr>
            <a:cxnSpLocks/>
          </p:cNvCxnSpPr>
          <p:nvPr/>
        </p:nvCxnSpPr>
        <p:spPr>
          <a:xfrm flipH="1">
            <a:off x="2475544" y="2259100"/>
            <a:ext cx="320936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B7A634-66A5-A345-B244-EB9A4199ECA8}"/>
              </a:ext>
            </a:extLst>
          </p:cNvPr>
          <p:cNvSpPr txBox="1"/>
          <p:nvPr/>
        </p:nvSpPr>
        <p:spPr>
          <a:xfrm>
            <a:off x="1466600" y="304793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t</a:t>
            </a:r>
            <a:endParaRPr lang="en-US" sz="7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3E745A-2CB2-484B-A103-B44F3009EC45}"/>
              </a:ext>
            </a:extLst>
          </p:cNvPr>
          <p:cNvSpPr txBox="1"/>
          <p:nvPr/>
        </p:nvSpPr>
        <p:spPr>
          <a:xfrm>
            <a:off x="1466599" y="2936761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prstClr val="black"/>
                </a:solidFill>
              </a:rPr>
              <a:t>B</a:t>
            </a:r>
            <a:r>
              <a:rPr lang="en-US" sz="7200" baseline="-25000" dirty="0" err="1">
                <a:solidFill>
                  <a:prstClr val="black"/>
                </a:solidFill>
              </a:rPr>
              <a:t>t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9BF91-2264-954A-83DC-8EA857F64CAF}"/>
              </a:ext>
            </a:extLst>
          </p:cNvPr>
          <p:cNvSpPr txBox="1"/>
          <p:nvPr/>
        </p:nvSpPr>
        <p:spPr>
          <a:xfrm>
            <a:off x="5240741" y="304793"/>
            <a:ext cx="155080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A</a:t>
            </a:r>
            <a:r>
              <a:rPr lang="en-US" sz="7200" baseline="-25000" dirty="0"/>
              <a:t>b</a:t>
            </a:r>
            <a:endParaRPr lang="en-US" sz="7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8AEC2-EC10-BE45-A84A-2E1D5FDF6AF8}"/>
              </a:ext>
            </a:extLst>
          </p:cNvPr>
          <p:cNvSpPr txBox="1"/>
          <p:nvPr/>
        </p:nvSpPr>
        <p:spPr>
          <a:xfrm>
            <a:off x="5240740" y="2936761"/>
            <a:ext cx="15508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</a:rPr>
              <a:t>B</a:t>
            </a:r>
            <a:r>
              <a:rPr lang="en-US" sz="7200" baseline="-25000" dirty="0">
                <a:solidFill>
                  <a:prstClr val="black"/>
                </a:solidFill>
              </a:rPr>
              <a:t>b</a:t>
            </a:r>
            <a:endParaRPr lang="en-US" sz="2400" dirty="0"/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id="{2057DA76-D6FF-F44D-BC6C-A0047E41BA0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90859" y="2417061"/>
            <a:ext cx="6268295" cy="2631641"/>
          </a:xfrm>
          <a:prstGeom prst="curvedConnector3">
            <a:avLst>
              <a:gd name="adj1" fmla="val 33982"/>
            </a:avLst>
          </a:prstGeom>
          <a:ln w="95250">
            <a:solidFill>
              <a:srgbClr val="00A800"/>
            </a:solidFill>
            <a:prstDash val="sysDot"/>
            <a:tailEnd type="triangle"/>
          </a:ln>
          <a:effectLst>
            <a:outerShdw dist="38100" dir="336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71BA23C-1492-8946-A36F-93C5E5180359}"/>
              </a:ext>
            </a:extLst>
          </p:cNvPr>
          <p:cNvSpPr/>
          <p:nvPr/>
        </p:nvSpPr>
        <p:spPr>
          <a:xfrm>
            <a:off x="7494494" y="466165"/>
            <a:ext cx="466165" cy="48409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5A075F-43DC-0C4D-B370-7F7ECA7FFF63}"/>
              </a:ext>
            </a:extLst>
          </p:cNvPr>
          <p:cNvSpPr/>
          <p:nvPr/>
        </p:nvSpPr>
        <p:spPr>
          <a:xfrm>
            <a:off x="10330886" y="5900793"/>
            <a:ext cx="466165" cy="4840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949328-F4C2-3744-B2F3-0195EDD5A7C8}"/>
              </a:ext>
            </a:extLst>
          </p:cNvPr>
          <p:cNvSpPr/>
          <p:nvPr/>
        </p:nvSpPr>
        <p:spPr>
          <a:xfrm>
            <a:off x="8046426" y="1437980"/>
            <a:ext cx="466165" cy="4840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B105DFC-04E5-B545-B776-DDCA8295D1EE}"/>
              </a:ext>
            </a:extLst>
          </p:cNvPr>
          <p:cNvSpPr/>
          <p:nvPr/>
        </p:nvSpPr>
        <p:spPr>
          <a:xfrm>
            <a:off x="8815497" y="492959"/>
            <a:ext cx="466165" cy="4840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EE8F1D-B028-3941-B26C-1C186D58944B}"/>
              </a:ext>
            </a:extLst>
          </p:cNvPr>
          <p:cNvSpPr/>
          <p:nvPr/>
        </p:nvSpPr>
        <p:spPr>
          <a:xfrm>
            <a:off x="6748419" y="6187285"/>
            <a:ext cx="466165" cy="48409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BA52FE7-7E81-0642-A9FF-0E59D3D5A8CD}"/>
              </a:ext>
            </a:extLst>
          </p:cNvPr>
          <p:cNvSpPr/>
          <p:nvPr/>
        </p:nvSpPr>
        <p:spPr>
          <a:xfrm>
            <a:off x="9767162" y="4036994"/>
            <a:ext cx="466165" cy="48409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2DE9B70-30CF-4343-A542-5671CF566225}"/>
              </a:ext>
            </a:extLst>
          </p:cNvPr>
          <p:cNvSpPr/>
          <p:nvPr/>
        </p:nvSpPr>
        <p:spPr>
          <a:xfrm>
            <a:off x="8268849" y="3219176"/>
            <a:ext cx="466165" cy="48409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1C3C54-D6B2-1748-9B81-F5A8C604F390}"/>
              </a:ext>
            </a:extLst>
          </p:cNvPr>
          <p:cNvSpPr/>
          <p:nvPr/>
        </p:nvSpPr>
        <p:spPr>
          <a:xfrm>
            <a:off x="6766348" y="1853987"/>
            <a:ext cx="466165" cy="4840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184AC5-6C0F-3242-A080-D6E17628B9E4}"/>
              </a:ext>
            </a:extLst>
          </p:cNvPr>
          <p:cNvSpPr/>
          <p:nvPr/>
        </p:nvSpPr>
        <p:spPr>
          <a:xfrm>
            <a:off x="10985325" y="2793308"/>
            <a:ext cx="466165" cy="4840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C73CAF-9C07-2545-A483-CFF87FE4405D}"/>
              </a:ext>
            </a:extLst>
          </p:cNvPr>
          <p:cNvSpPr/>
          <p:nvPr/>
        </p:nvSpPr>
        <p:spPr>
          <a:xfrm>
            <a:off x="7727576" y="4160324"/>
            <a:ext cx="466165" cy="4840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93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C5628-C3C8-6446-82B5-C0E46D143740}"/>
              </a:ext>
            </a:extLst>
          </p:cNvPr>
          <p:cNvSpPr txBox="1"/>
          <p:nvPr/>
        </p:nvSpPr>
        <p:spPr>
          <a:xfrm>
            <a:off x="1972235" y="466164"/>
            <a:ext cx="8301317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800" dirty="0"/>
              <a:t>”</a:t>
            </a:r>
            <a:r>
              <a:rPr lang="da-DK" sz="2800" dirty="0" err="1"/>
              <a:t>Despite</a:t>
            </a:r>
            <a:r>
              <a:rPr lang="da-DK" sz="2800" dirty="0"/>
              <a:t> all the science </a:t>
            </a:r>
            <a:r>
              <a:rPr lang="da-DK" sz="2800" dirty="0" err="1"/>
              <a:t>fictional</a:t>
            </a:r>
            <a:r>
              <a:rPr lang="da-DK" sz="2800" dirty="0"/>
              <a:t> </a:t>
            </a:r>
            <a:r>
              <a:rPr lang="da-DK" sz="2800" dirty="0" err="1"/>
              <a:t>claims</a:t>
            </a:r>
            <a:r>
              <a:rPr lang="da-DK" sz="2800" dirty="0"/>
              <a:t> to the </a:t>
            </a:r>
            <a:r>
              <a:rPr lang="da-DK" sz="2800" dirty="0" err="1"/>
              <a:t>contrary</a:t>
            </a:r>
            <a:r>
              <a:rPr lang="da-DK" sz="2800" dirty="0"/>
              <a:t>, the </a:t>
            </a:r>
            <a:r>
              <a:rPr lang="da-DK" sz="2800" dirty="0" err="1"/>
              <a:t>alien</a:t>
            </a:r>
            <a:r>
              <a:rPr lang="da-DK" sz="2800" dirty="0"/>
              <a:t> is </a:t>
            </a:r>
            <a:r>
              <a:rPr lang="da-DK" sz="2800" dirty="0" err="1"/>
              <a:t>different</a:t>
            </a:r>
            <a:r>
              <a:rPr lang="da-DK" sz="2800" dirty="0"/>
              <a:t>. One </a:t>
            </a:r>
            <a:r>
              <a:rPr lang="da-DK" sz="2800" dirty="0" err="1"/>
              <a:t>does</a:t>
            </a:r>
            <a:r>
              <a:rPr lang="da-DK" sz="2800" dirty="0"/>
              <a:t> not ask the </a:t>
            </a:r>
            <a:r>
              <a:rPr lang="da-DK" sz="2800" dirty="0" err="1"/>
              <a:t>alien</a:t>
            </a:r>
            <a:r>
              <a:rPr lang="da-DK" sz="2800" dirty="0"/>
              <a:t>, “Do </a:t>
            </a:r>
            <a:r>
              <a:rPr lang="da-DK" sz="2800" dirty="0" err="1"/>
              <a:t>you</a:t>
            </a:r>
            <a:r>
              <a:rPr lang="da-DK" sz="2800" dirty="0"/>
              <a:t> </a:t>
            </a:r>
            <a:r>
              <a:rPr lang="da-DK" sz="2800" dirty="0" err="1"/>
              <a:t>come</a:t>
            </a:r>
            <a:r>
              <a:rPr lang="da-DK" sz="2800" dirty="0"/>
              <a:t> in </a:t>
            </a:r>
            <a:r>
              <a:rPr lang="da-DK" sz="2800" dirty="0" err="1"/>
              <a:t>peace</a:t>
            </a:r>
            <a:r>
              <a:rPr lang="da-DK" sz="2800" dirty="0"/>
              <a:t>?” but </a:t>
            </a:r>
            <a:r>
              <a:rPr lang="da-DK" sz="2800" dirty="0" err="1"/>
              <a:t>rather</a:t>
            </a:r>
            <a:r>
              <a:rPr lang="da-DK" sz="2800" dirty="0"/>
              <a:t>, “</a:t>
            </a:r>
            <a:r>
              <a:rPr lang="da-DK" sz="2800" dirty="0" err="1"/>
              <a:t>What</a:t>
            </a:r>
            <a:r>
              <a:rPr lang="da-DK" sz="2800" dirty="0"/>
              <a:t> am I to </a:t>
            </a:r>
            <a:r>
              <a:rPr lang="da-DK" sz="2800" dirty="0" err="1"/>
              <a:t>you</a:t>
            </a:r>
            <a:r>
              <a:rPr lang="da-DK" sz="2800" dirty="0"/>
              <a:t>?” The posture </a:t>
            </a:r>
            <a:r>
              <a:rPr lang="da-DK" sz="2800" dirty="0" err="1"/>
              <a:t>one</a:t>
            </a:r>
            <a:r>
              <a:rPr lang="da-DK" sz="2800" dirty="0"/>
              <a:t> </a:t>
            </a:r>
            <a:r>
              <a:rPr lang="da-DK" sz="2800" dirty="0" err="1"/>
              <a:t>takes</a:t>
            </a:r>
            <a:r>
              <a:rPr lang="da-DK" sz="2800" dirty="0"/>
              <a:t> </a:t>
            </a:r>
            <a:r>
              <a:rPr lang="da-DK" sz="2800" dirty="0" err="1"/>
              <a:t>before</a:t>
            </a:r>
            <a:r>
              <a:rPr lang="da-DK" sz="2800" dirty="0"/>
              <a:t> the </a:t>
            </a:r>
            <a:r>
              <a:rPr lang="da-DK" sz="2800" dirty="0" err="1"/>
              <a:t>alien</a:t>
            </a:r>
            <a:r>
              <a:rPr lang="da-DK" sz="2800" dirty="0"/>
              <a:t> is </a:t>
            </a:r>
            <a:r>
              <a:rPr lang="da-DK" sz="2800" dirty="0" err="1"/>
              <a:t>that</a:t>
            </a:r>
            <a:r>
              <a:rPr lang="da-DK" sz="2800" dirty="0"/>
              <a:t> of </a:t>
            </a:r>
            <a:r>
              <a:rPr lang="da-DK" sz="2800" dirty="0" err="1"/>
              <a:t>curiosity</a:t>
            </a:r>
            <a:r>
              <a:rPr lang="da-DK" sz="2800" dirty="0"/>
              <a:t>, of </a:t>
            </a:r>
            <a:r>
              <a:rPr lang="da-DK" sz="2800" dirty="0" err="1"/>
              <a:t>wonder</a:t>
            </a:r>
            <a:r>
              <a:rPr lang="da-DK" sz="2800" dirty="0"/>
              <a:t>. For </a:t>
            </a:r>
            <a:r>
              <a:rPr lang="da-DK" sz="2800" dirty="0" err="1"/>
              <a:t>too</a:t>
            </a:r>
            <a:r>
              <a:rPr lang="da-DK" sz="2800" dirty="0"/>
              <a:t> long, humanists have </a:t>
            </a:r>
            <a:r>
              <a:rPr lang="da-DK" sz="2800" dirty="0" err="1"/>
              <a:t>relinquished</a:t>
            </a:r>
            <a:r>
              <a:rPr lang="da-DK" sz="2800" dirty="0"/>
              <a:t> </a:t>
            </a:r>
            <a:r>
              <a:rPr lang="da-DK" sz="2800" dirty="0" err="1"/>
              <a:t>wonder</a:t>
            </a:r>
            <a:r>
              <a:rPr lang="da-DK" sz="2800" dirty="0"/>
              <a:t> to the </a:t>
            </a:r>
            <a:r>
              <a:rPr lang="da-DK" sz="2800" dirty="0" err="1"/>
              <a:t>natural</a:t>
            </a:r>
            <a:r>
              <a:rPr lang="da-DK" sz="2800" dirty="0"/>
              <a:t> </a:t>
            </a:r>
            <a:r>
              <a:rPr lang="da-DK" sz="2800" dirty="0" err="1"/>
              <a:t>sciences</a:t>
            </a:r>
            <a:r>
              <a:rPr lang="da-DK" sz="2800" dirty="0"/>
              <a:t>, and </a:t>
            </a:r>
            <a:r>
              <a:rPr lang="da-DK" sz="2800" dirty="0" err="1"/>
              <a:t>then</a:t>
            </a:r>
            <a:r>
              <a:rPr lang="da-DK" sz="2800" dirty="0"/>
              <a:t> </a:t>
            </a:r>
            <a:r>
              <a:rPr lang="da-DK" sz="2800" dirty="0" err="1"/>
              <a:t>swooped</a:t>
            </a:r>
            <a:r>
              <a:rPr lang="da-DK" sz="2800" dirty="0"/>
              <a:t> in </a:t>
            </a:r>
            <a:r>
              <a:rPr lang="da-DK" sz="2800" dirty="0" err="1"/>
              <a:t>ostentatiously</a:t>
            </a:r>
            <a:r>
              <a:rPr lang="da-DK" sz="2800" dirty="0"/>
              <a:t> to </a:t>
            </a:r>
            <a:r>
              <a:rPr lang="da-DK" sz="2800" dirty="0" err="1"/>
              <a:t>blame</a:t>
            </a:r>
            <a:r>
              <a:rPr lang="da-DK" sz="2800" dirty="0"/>
              <a:t> </a:t>
            </a:r>
            <a:r>
              <a:rPr lang="da-DK" sz="2800" dirty="0" err="1"/>
              <a:t>its</a:t>
            </a:r>
            <a:r>
              <a:rPr lang="da-DK" sz="2800" dirty="0"/>
              <a:t> </a:t>
            </a:r>
            <a:r>
              <a:rPr lang="da-DK" sz="2800" dirty="0" err="1"/>
              <a:t>awe</a:t>
            </a:r>
            <a:r>
              <a:rPr lang="da-DK" sz="2800" dirty="0"/>
              <a:t> on false </a:t>
            </a:r>
            <a:r>
              <a:rPr lang="da-DK" sz="2800" dirty="0" err="1"/>
              <a:t>consciousness</a:t>
            </a:r>
            <a:r>
              <a:rPr lang="da-DK" sz="2800" dirty="0"/>
              <a:t>. The </a:t>
            </a:r>
            <a:r>
              <a:rPr lang="da-DK" sz="2800" dirty="0" err="1"/>
              <a:t>return</a:t>
            </a:r>
            <a:r>
              <a:rPr lang="da-DK" sz="2800" dirty="0"/>
              <a:t> to </a:t>
            </a:r>
            <a:r>
              <a:rPr lang="da-DK" sz="2800" dirty="0" err="1"/>
              <a:t>realism</a:t>
            </a:r>
            <a:r>
              <a:rPr lang="da-DK" sz="2800" dirty="0"/>
              <a:t> in </a:t>
            </a:r>
            <a:r>
              <a:rPr lang="da-DK" sz="2800" dirty="0" err="1"/>
              <a:t>metaphysics</a:t>
            </a:r>
            <a:r>
              <a:rPr lang="da-DK" sz="2800" dirty="0"/>
              <a:t> is </a:t>
            </a:r>
            <a:r>
              <a:rPr lang="da-DK" sz="2800" dirty="0" err="1"/>
              <a:t>also</a:t>
            </a:r>
            <a:r>
              <a:rPr lang="da-DK" sz="2800" dirty="0"/>
              <a:t> a </a:t>
            </a:r>
            <a:r>
              <a:rPr lang="da-DK" sz="2800" dirty="0" err="1"/>
              <a:t>return</a:t>
            </a:r>
            <a:r>
              <a:rPr lang="da-DK" sz="2800" dirty="0"/>
              <a:t> to </a:t>
            </a:r>
            <a:r>
              <a:rPr lang="da-DK" sz="2800" dirty="0" err="1"/>
              <a:t>wonder</a:t>
            </a:r>
            <a:r>
              <a:rPr lang="da-DK" sz="2800" dirty="0"/>
              <a:t>, </a:t>
            </a:r>
            <a:r>
              <a:rPr lang="da-DK" sz="2800" dirty="0" err="1"/>
              <a:t>wonder</a:t>
            </a:r>
            <a:r>
              <a:rPr lang="da-DK" sz="2800" dirty="0"/>
              <a:t> </a:t>
            </a:r>
            <a:r>
              <a:rPr lang="da-DK" sz="2800" dirty="0" err="1"/>
              <a:t>unburdened</a:t>
            </a:r>
            <a:r>
              <a:rPr lang="da-DK" sz="2800" dirty="0"/>
              <a:t> by </a:t>
            </a:r>
            <a:r>
              <a:rPr lang="da-DK" sz="2800" dirty="0" err="1"/>
              <a:t>pretense</a:t>
            </a:r>
            <a:r>
              <a:rPr lang="da-DK" sz="2800" dirty="0"/>
              <a:t> or </a:t>
            </a:r>
            <a:r>
              <a:rPr lang="da-DK" sz="2800" dirty="0" err="1"/>
              <a:t>deception</a:t>
            </a:r>
            <a:r>
              <a:rPr lang="da-DK" sz="2800" dirty="0"/>
              <a:t>. </a:t>
            </a:r>
            <a:r>
              <a:rPr lang="da-DK" sz="2800" dirty="0" err="1"/>
              <a:t>Let’s</a:t>
            </a:r>
            <a:r>
              <a:rPr lang="da-DK" sz="2800" dirty="0"/>
              <a:t> </a:t>
            </a:r>
            <a:r>
              <a:rPr lang="da-DK" sz="2800" dirty="0" err="1"/>
              <a:t>leave</a:t>
            </a:r>
            <a:r>
              <a:rPr lang="da-DK" sz="2800" dirty="0"/>
              <a:t> </a:t>
            </a:r>
            <a:r>
              <a:rPr lang="da-DK" sz="2800" dirty="0" err="1"/>
              <a:t>rigor</a:t>
            </a:r>
            <a:r>
              <a:rPr lang="da-DK" sz="2800" dirty="0"/>
              <a:t> to the </a:t>
            </a:r>
            <a:r>
              <a:rPr lang="da-DK" sz="2800" dirty="0" err="1"/>
              <a:t>dead</a:t>
            </a:r>
            <a:r>
              <a:rPr lang="da-DK" sz="2800" dirty="0"/>
              <a:t>. </a:t>
            </a:r>
            <a:r>
              <a:rPr lang="da-DK" sz="2800" dirty="0" err="1"/>
              <a:t>Let’s</a:t>
            </a:r>
            <a:r>
              <a:rPr lang="da-DK" sz="2800" dirty="0"/>
              <a:t> </a:t>
            </a:r>
            <a:r>
              <a:rPr lang="da-DK" sz="2800" dirty="0" err="1"/>
              <a:t>trade</a:t>
            </a:r>
            <a:r>
              <a:rPr lang="da-DK" sz="2800" dirty="0"/>
              <a:t> </a:t>
            </a:r>
            <a:r>
              <a:rPr lang="da-DK" sz="2800" dirty="0" err="1"/>
              <a:t>furrows</a:t>
            </a:r>
            <a:r>
              <a:rPr lang="da-DK" sz="2800" dirty="0"/>
              <a:t> for </a:t>
            </a:r>
            <a:r>
              <a:rPr lang="da-DK" sz="2800" dirty="0" err="1"/>
              <a:t>gasps</a:t>
            </a:r>
            <a:r>
              <a:rPr lang="da-DK" sz="2800" dirty="0"/>
              <a:t>. </a:t>
            </a:r>
            <a:r>
              <a:rPr lang="da-DK" sz="2800" dirty="0" err="1"/>
              <a:t>Let’s</a:t>
            </a:r>
            <a:r>
              <a:rPr lang="da-DK" sz="2800" dirty="0"/>
              <a:t> rub </a:t>
            </a:r>
            <a:r>
              <a:rPr lang="da-DK" sz="2800" dirty="0" err="1"/>
              <a:t>our</a:t>
            </a:r>
            <a:r>
              <a:rPr lang="da-DK" sz="2800" dirty="0"/>
              <a:t> </a:t>
            </a:r>
            <a:r>
              <a:rPr lang="da-DK" sz="2800" dirty="0" err="1"/>
              <a:t>temples</a:t>
            </a:r>
            <a:r>
              <a:rPr lang="da-DK" sz="2800" dirty="0"/>
              <a:t> at </a:t>
            </a:r>
            <a:r>
              <a:rPr lang="da-DK" sz="2800" dirty="0" err="1"/>
              <a:t>one</a:t>
            </a:r>
            <a:r>
              <a:rPr lang="da-DK" sz="2800" dirty="0"/>
              <a:t> </a:t>
            </a:r>
            <a:r>
              <a:rPr lang="da-DK" sz="2800" dirty="0" err="1"/>
              <a:t>another</a:t>
            </a:r>
            <a:r>
              <a:rPr lang="da-DK" sz="2800" dirty="0"/>
              <a:t> </a:t>
            </a:r>
            <a:r>
              <a:rPr lang="da-DK" sz="2800" dirty="0" err="1"/>
              <a:t>no</a:t>
            </a:r>
            <a:r>
              <a:rPr lang="da-DK" sz="2800" dirty="0"/>
              <a:t> longer. </a:t>
            </a:r>
            <a:r>
              <a:rPr lang="da-DK" sz="2800" dirty="0" err="1"/>
              <a:t>Let’s</a:t>
            </a:r>
            <a:r>
              <a:rPr lang="da-DK" sz="2800" dirty="0"/>
              <a:t> go </a:t>
            </a:r>
            <a:r>
              <a:rPr lang="da-DK" sz="2800" dirty="0" err="1"/>
              <a:t>outside</a:t>
            </a:r>
            <a:r>
              <a:rPr lang="da-DK" sz="2800" dirty="0"/>
              <a:t> and dig in the </a:t>
            </a:r>
            <a:r>
              <a:rPr lang="da-DK" sz="2800" dirty="0" err="1"/>
              <a:t>dirt</a:t>
            </a:r>
            <a:r>
              <a:rPr lang="da-DK" sz="2800" dirty="0"/>
              <a:t>.”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2270A-8154-8947-998C-F51D29299828}"/>
              </a:ext>
            </a:extLst>
          </p:cNvPr>
          <p:cNvSpPr txBox="1"/>
          <p:nvPr/>
        </p:nvSpPr>
        <p:spPr>
          <a:xfrm>
            <a:off x="1614703" y="6160030"/>
            <a:ext cx="901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Bogost, Ian. </a:t>
            </a:r>
            <a:r>
              <a:rPr lang="da-DK" i="1" dirty="0" err="1"/>
              <a:t>Alien</a:t>
            </a:r>
            <a:r>
              <a:rPr lang="da-DK" i="1" dirty="0"/>
              <a:t> </a:t>
            </a:r>
            <a:r>
              <a:rPr lang="da-DK" i="1" dirty="0" err="1"/>
              <a:t>Phenomenology</a:t>
            </a:r>
            <a:r>
              <a:rPr lang="da-DK" i="1" dirty="0"/>
              <a:t>, or </a:t>
            </a:r>
            <a:r>
              <a:rPr lang="da-DK" i="1" dirty="0" err="1"/>
              <a:t>What</a:t>
            </a:r>
            <a:r>
              <a:rPr lang="da-DK" i="1" dirty="0"/>
              <a:t> </a:t>
            </a:r>
            <a:r>
              <a:rPr lang="da-DK" i="1" dirty="0" err="1"/>
              <a:t>It’s</a:t>
            </a:r>
            <a:r>
              <a:rPr lang="da-DK" i="1" dirty="0"/>
              <a:t> </a:t>
            </a:r>
            <a:r>
              <a:rPr lang="da-DK" i="1" dirty="0" err="1"/>
              <a:t>Like</a:t>
            </a:r>
            <a:r>
              <a:rPr lang="da-DK" i="1" dirty="0"/>
              <a:t> to Be a Thing</a:t>
            </a:r>
            <a:r>
              <a:rPr lang="da-DK" dirty="0"/>
              <a:t>, </a:t>
            </a:r>
            <a:r>
              <a:rPr lang="da-DK" dirty="0" err="1"/>
              <a:t>University</a:t>
            </a:r>
            <a:r>
              <a:rPr lang="da-DK" dirty="0"/>
              <a:t> of Minnesota Press, 2012.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1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Introduction		-	Past</a:t>
            </a:r>
          </a:p>
          <a:p>
            <a:r>
              <a:rPr lang="en-US" noProof="0" dirty="0"/>
              <a:t>General overview		-	Present</a:t>
            </a:r>
          </a:p>
          <a:p>
            <a:r>
              <a:rPr lang="en-US" noProof="0" dirty="0"/>
              <a:t>The Journey		-	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2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Introduction		-	Past		-	Being</a:t>
            </a:r>
          </a:p>
          <a:p>
            <a:r>
              <a:rPr lang="en-US" noProof="0" dirty="0"/>
              <a:t>General overview		-	Present	-	Becoming</a:t>
            </a:r>
          </a:p>
          <a:p>
            <a:r>
              <a:rPr lang="en-US" noProof="0" dirty="0"/>
              <a:t>The Journey		-	Future	-	Nothing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1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8691"/>
          </a:xfrm>
        </p:spPr>
        <p:txBody>
          <a:bodyPr/>
          <a:lstStyle/>
          <a:p>
            <a:r>
              <a:rPr lang="en-US" noProof="0" dirty="0"/>
              <a:t>Introduction		-	Past		-	Being</a:t>
            </a:r>
          </a:p>
          <a:p>
            <a:r>
              <a:rPr lang="en-US" noProof="0" dirty="0"/>
              <a:t>General overview		-	Present	-	Becoming</a:t>
            </a:r>
          </a:p>
          <a:p>
            <a:r>
              <a:rPr lang="en-US" noProof="0" dirty="0"/>
              <a:t>The Journey		-	Future	-	Nothing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05F8A-D143-014E-A862-73BCC00D5129}"/>
              </a:ext>
            </a:extLst>
          </p:cNvPr>
          <p:cNvSpPr txBox="1"/>
          <p:nvPr/>
        </p:nvSpPr>
        <p:spPr>
          <a:xfrm>
            <a:off x="3827721" y="3434315"/>
            <a:ext cx="4536558" cy="273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sz="3200" b="1" dirty="0"/>
              <a:t>THESIS</a:t>
            </a:r>
            <a:br>
              <a:rPr lang="da-DK" sz="3200" b="1" dirty="0"/>
            </a:br>
            <a:r>
              <a:rPr lang="da-DK" sz="4400" b="1" u="sng" dirty="0"/>
              <a:t>SYNTHESIS</a:t>
            </a:r>
          </a:p>
          <a:p>
            <a:pPr algn="ctr">
              <a:lnSpc>
                <a:spcPct val="150000"/>
              </a:lnSpc>
            </a:pPr>
            <a:r>
              <a:rPr lang="da-DK" sz="3200" b="1" dirty="0"/>
              <a:t>ANTITHESIS</a:t>
            </a:r>
          </a:p>
        </p:txBody>
      </p:sp>
    </p:spTree>
    <p:extLst>
      <p:ext uri="{BB962C8B-B14F-4D97-AF65-F5344CB8AC3E}">
        <p14:creationId xmlns:p14="http://schemas.microsoft.com/office/powerpoint/2010/main" val="392469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FCB-9B2E-B540-A755-71D522F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ADF4-E1C3-3442-8697-24A206746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8691"/>
          </a:xfrm>
        </p:spPr>
        <p:txBody>
          <a:bodyPr/>
          <a:lstStyle/>
          <a:p>
            <a:r>
              <a:rPr lang="en-US" noProof="0" dirty="0"/>
              <a:t>Introduction		-	Past		-	Being</a:t>
            </a:r>
          </a:p>
          <a:p>
            <a:r>
              <a:rPr lang="en-US" noProof="0" dirty="0"/>
              <a:t>General overview		-	Present	-	Becoming</a:t>
            </a:r>
          </a:p>
          <a:p>
            <a:r>
              <a:rPr lang="en-US" noProof="0" dirty="0"/>
              <a:t>The Journey		-	Future	-	Nothing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05F8A-D143-014E-A862-73BCC00D5129}"/>
              </a:ext>
            </a:extLst>
          </p:cNvPr>
          <p:cNvSpPr txBox="1"/>
          <p:nvPr/>
        </p:nvSpPr>
        <p:spPr>
          <a:xfrm>
            <a:off x="3827721" y="3434315"/>
            <a:ext cx="4536558" cy="273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sz="3200" b="1" dirty="0"/>
              <a:t>THESIS</a:t>
            </a:r>
            <a:br>
              <a:rPr lang="da-DK" sz="3200" b="1" dirty="0"/>
            </a:br>
            <a:r>
              <a:rPr lang="da-DK" sz="4400" b="1" u="sng" dirty="0"/>
              <a:t>SYNTHESIS</a:t>
            </a:r>
          </a:p>
          <a:p>
            <a:pPr algn="ctr">
              <a:lnSpc>
                <a:spcPct val="150000"/>
              </a:lnSpc>
            </a:pPr>
            <a:r>
              <a:rPr lang="da-DK" sz="3200" b="1" dirty="0"/>
              <a:t>ANTITHESIS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6CBF6-EEDF-5A49-9F56-90450F1A0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787"/>
          <a:stretch/>
        </p:blipFill>
        <p:spPr>
          <a:xfrm>
            <a:off x="278219" y="2108678"/>
            <a:ext cx="3028507" cy="440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3EF678-00CF-6448-88C6-89956FD51D5C}"/>
              </a:ext>
            </a:extLst>
          </p:cNvPr>
          <p:cNvSpPr txBox="1"/>
          <p:nvPr/>
        </p:nvSpPr>
        <p:spPr>
          <a:xfrm>
            <a:off x="3628571" y="2674349"/>
            <a:ext cx="513805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b="1" dirty="0"/>
              <a:t> </a:t>
            </a:r>
            <a:r>
              <a:rPr lang="da-DK" sz="2800" b="1" dirty="0"/>
              <a:t>Georg Wilhelm Friedrich Hegel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31572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7395</TotalTime>
  <Words>1453</Words>
  <Application>Microsoft Macintosh PowerPoint</Application>
  <PresentationFormat>Widescreen</PresentationFormat>
  <Paragraphs>411</Paragraphs>
  <Slides>57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Garamond</vt:lpstr>
      <vt:lpstr>Office Theme</vt:lpstr>
      <vt:lpstr>The Philosophical Mindscape of a CogSci Student: A Journey of Ideas</vt:lpstr>
      <vt:lpstr>General Overview</vt:lpstr>
      <vt:lpstr>General Overview</vt:lpstr>
      <vt:lpstr>General Overview</vt:lpstr>
      <vt:lpstr>General Overview</vt:lpstr>
      <vt:lpstr>General Overview</vt:lpstr>
      <vt:lpstr>General Overview</vt:lpstr>
      <vt:lpstr>General Overview</vt:lpstr>
      <vt:lpstr>General Overview</vt:lpstr>
      <vt:lpstr>General Overview</vt:lpstr>
      <vt:lpstr>General Overview</vt:lpstr>
      <vt:lpstr>General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God vs. Nature</vt:lpstr>
      <vt:lpstr>God vs. Nature</vt:lpstr>
      <vt:lpstr>NEXT STOP</vt:lpstr>
      <vt:lpstr>Speculative Realism</vt:lpstr>
      <vt:lpstr>Speculative Realism</vt:lpstr>
      <vt:lpstr>YOU KANT</vt:lpstr>
      <vt:lpstr>NEXT STOP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STOP</vt:lpstr>
      <vt:lpstr>PowerPoint Presentation</vt:lpstr>
      <vt:lpstr>NEXT STOP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Microsoft Office User</dc:creator>
  <cp:lastModifiedBy>Microsoft Office User</cp:lastModifiedBy>
  <cp:revision>110</cp:revision>
  <dcterms:created xsi:type="dcterms:W3CDTF">2019-10-27T07:54:42Z</dcterms:created>
  <dcterms:modified xsi:type="dcterms:W3CDTF">2019-11-12T07:00:49Z</dcterms:modified>
</cp:coreProperties>
</file>